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95" r:id="rId2"/>
    <p:sldId id="314" r:id="rId3"/>
    <p:sldId id="397" r:id="rId4"/>
    <p:sldId id="1217" r:id="rId5"/>
    <p:sldId id="1218" r:id="rId6"/>
    <p:sldId id="1220" r:id="rId7"/>
    <p:sldId id="417" r:id="rId8"/>
    <p:sldId id="1225" r:id="rId9"/>
    <p:sldId id="294" r:id="rId10"/>
    <p:sldId id="295" r:id="rId11"/>
    <p:sldId id="1222" r:id="rId12"/>
    <p:sldId id="1223" r:id="rId13"/>
    <p:sldId id="404" r:id="rId14"/>
    <p:sldId id="1215" r:id="rId15"/>
    <p:sldId id="1224" r:id="rId1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" userDrawn="1">
          <p15:clr>
            <a:srgbClr val="A4A3A4"/>
          </p15:clr>
        </p15:guide>
        <p15:guide id="2" pos="18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olange Teyssier" initials="ST" lastIdx="1" clrIdx="0">
    <p:extLst>
      <p:ext uri="{19B8F6BF-5375-455C-9EA6-DF929625EA0E}">
        <p15:presenceInfo xmlns:p15="http://schemas.microsoft.com/office/powerpoint/2012/main" userId="Solange Teyssi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E7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632" autoAdjust="0"/>
    <p:restoredTop sz="76438" autoAdjust="0"/>
  </p:normalViewPr>
  <p:slideViewPr>
    <p:cSldViewPr snapToGrid="0" showGuides="1">
      <p:cViewPr varScale="1">
        <p:scale>
          <a:sx n="85" d="100"/>
          <a:sy n="85" d="100"/>
        </p:scale>
        <p:origin x="1104" y="90"/>
      </p:cViewPr>
      <p:guideLst>
        <p:guide orient="horz" pos="210"/>
        <p:guide pos="181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8" d="100"/>
          <a:sy n="88" d="100"/>
        </p:scale>
        <p:origin x="382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5C3D06-DF4C-D248-8514-CEBEA0AA4EFE}" type="doc">
      <dgm:prSet loTypeId="urn:microsoft.com/office/officeart/2005/8/layout/radial1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AEBCDDEE-B773-D24D-A8C7-B2851C8D2C99}">
      <dgm:prSet phldrT="[Texte]" custT="1"/>
      <dgm:spPr/>
      <dgm:t>
        <a:bodyPr/>
        <a:lstStyle/>
        <a:p>
          <a:r>
            <a:rPr lang="fr-FR" sz="1800" b="1" dirty="0"/>
            <a:t>Réponses à l’OETH</a:t>
          </a:r>
        </a:p>
      </dgm:t>
    </dgm:pt>
    <dgm:pt modelId="{FDD8CD19-64DC-8340-BDCA-156DD9BDF45D}" type="parTrans" cxnId="{58489826-2869-1C42-9E11-3C12389FA931}">
      <dgm:prSet/>
      <dgm:spPr/>
      <dgm:t>
        <a:bodyPr/>
        <a:lstStyle/>
        <a:p>
          <a:endParaRPr lang="fr-FR" sz="2800" b="1"/>
        </a:p>
      </dgm:t>
    </dgm:pt>
    <dgm:pt modelId="{9FF315DC-DF8B-DB44-A2EC-82B5777B0619}" type="sibTrans" cxnId="{58489826-2869-1C42-9E11-3C12389FA931}">
      <dgm:prSet/>
      <dgm:spPr/>
      <dgm:t>
        <a:bodyPr/>
        <a:lstStyle/>
        <a:p>
          <a:endParaRPr lang="fr-FR" sz="2800" b="1"/>
        </a:p>
      </dgm:t>
    </dgm:pt>
    <dgm:pt modelId="{8A840ECA-8A8E-584E-85F0-7DADF54A4D0D}">
      <dgm:prSet phldrT="[Texte]" custT="1"/>
      <dgm:spPr/>
      <dgm:t>
        <a:bodyPr/>
        <a:lstStyle/>
        <a:p>
          <a:r>
            <a:rPr lang="fr-FR" sz="1600" b="1" dirty="0"/>
            <a:t>Employer des travailleurs handicapés</a:t>
          </a:r>
        </a:p>
      </dgm:t>
    </dgm:pt>
    <dgm:pt modelId="{CED7D2CD-C23D-F143-AADB-33CACB2FF807}" type="parTrans" cxnId="{4EC0A576-B5CA-F248-96A7-86AD485FBF41}">
      <dgm:prSet custT="1"/>
      <dgm:spPr/>
      <dgm:t>
        <a:bodyPr/>
        <a:lstStyle/>
        <a:p>
          <a:endParaRPr lang="fr-FR" sz="800" b="1"/>
        </a:p>
      </dgm:t>
    </dgm:pt>
    <dgm:pt modelId="{CA147644-5470-5442-B2E1-AC28817FF2B5}" type="sibTrans" cxnId="{4EC0A576-B5CA-F248-96A7-86AD485FBF41}">
      <dgm:prSet/>
      <dgm:spPr/>
      <dgm:t>
        <a:bodyPr/>
        <a:lstStyle/>
        <a:p>
          <a:endParaRPr lang="fr-FR" sz="2800" b="1"/>
        </a:p>
      </dgm:t>
    </dgm:pt>
    <dgm:pt modelId="{FDF7468F-68ED-0442-8371-92A91222DF29}">
      <dgm:prSet phldrT="[Texte]" custT="1"/>
      <dgm:spPr/>
      <dgm:t>
        <a:bodyPr/>
        <a:lstStyle/>
        <a:p>
          <a:r>
            <a:rPr lang="fr-FR" sz="1600" b="1" dirty="0"/>
            <a:t>Verser une contribution à l’URSSAF</a:t>
          </a:r>
        </a:p>
      </dgm:t>
    </dgm:pt>
    <dgm:pt modelId="{98BDB1A7-57CF-9B4A-B52B-729CB68BE9F4}" type="parTrans" cxnId="{F0318E58-44C6-CF43-84CF-4A14475FAAE3}">
      <dgm:prSet custT="1"/>
      <dgm:spPr/>
      <dgm:t>
        <a:bodyPr/>
        <a:lstStyle/>
        <a:p>
          <a:endParaRPr lang="fr-FR" sz="800" b="1"/>
        </a:p>
      </dgm:t>
    </dgm:pt>
    <dgm:pt modelId="{50353C82-3987-FC44-B17E-BA5F896BBB14}" type="sibTrans" cxnId="{F0318E58-44C6-CF43-84CF-4A14475FAAE3}">
      <dgm:prSet/>
      <dgm:spPr/>
      <dgm:t>
        <a:bodyPr/>
        <a:lstStyle/>
        <a:p>
          <a:endParaRPr lang="fr-FR" sz="2800" b="1"/>
        </a:p>
      </dgm:t>
    </dgm:pt>
    <dgm:pt modelId="{95445985-4849-5042-8476-8C13B8FDB685}">
      <dgm:prSet phldrT="[Texte]" custT="1"/>
      <dgm:spPr/>
      <dgm:t>
        <a:bodyPr/>
        <a:lstStyle/>
        <a:p>
          <a:pPr>
            <a:spcAft>
              <a:spcPts val="0"/>
            </a:spcAft>
          </a:pPr>
          <a:r>
            <a:rPr lang="fr-FR" sz="1600" b="1" dirty="0"/>
            <a:t>Formaliser </a:t>
          </a:r>
        </a:p>
        <a:p>
          <a:pPr>
            <a:spcAft>
              <a:spcPts val="0"/>
            </a:spcAft>
          </a:pPr>
          <a:r>
            <a:rPr lang="fr-FR" sz="1600" b="1" dirty="0"/>
            <a:t>une politique handicap via un accord handicap</a:t>
          </a:r>
        </a:p>
      </dgm:t>
    </dgm:pt>
    <dgm:pt modelId="{09220E32-385F-4A45-986C-10F65311C8D2}" type="parTrans" cxnId="{7F6F888B-A69D-F244-B0F4-11C5653943CB}">
      <dgm:prSet custT="1"/>
      <dgm:spPr/>
      <dgm:t>
        <a:bodyPr/>
        <a:lstStyle/>
        <a:p>
          <a:endParaRPr lang="fr-FR" sz="800" b="1"/>
        </a:p>
      </dgm:t>
    </dgm:pt>
    <dgm:pt modelId="{736E50E5-0F38-BB4A-B93A-F7DBFEC0C70F}" type="sibTrans" cxnId="{7F6F888B-A69D-F244-B0F4-11C5653943CB}">
      <dgm:prSet/>
      <dgm:spPr/>
      <dgm:t>
        <a:bodyPr/>
        <a:lstStyle/>
        <a:p>
          <a:endParaRPr lang="fr-FR" sz="2800" b="1"/>
        </a:p>
      </dgm:t>
    </dgm:pt>
    <dgm:pt modelId="{3F303EB6-D94F-0546-AF32-6A04DB25DAC1}">
      <dgm:prSet phldrT="[Texte]" custT="1"/>
      <dgm:spPr/>
      <dgm:t>
        <a:bodyPr/>
        <a:lstStyle/>
        <a:p>
          <a:r>
            <a:rPr lang="fr-FR" sz="1600" b="1" dirty="0"/>
            <a:t>Accueillir des stagiaires</a:t>
          </a:r>
        </a:p>
      </dgm:t>
    </dgm:pt>
    <dgm:pt modelId="{3F7CDF17-6675-4C41-B124-D06DF579F473}" type="parTrans" cxnId="{FAB997CE-08DC-F445-A387-6B0E5C52BABB}">
      <dgm:prSet custT="1"/>
      <dgm:spPr/>
      <dgm:t>
        <a:bodyPr/>
        <a:lstStyle/>
        <a:p>
          <a:endParaRPr lang="fr-FR" sz="800" b="1"/>
        </a:p>
      </dgm:t>
    </dgm:pt>
    <dgm:pt modelId="{7F1EAFC3-958A-6542-92FC-F85A3726C493}" type="sibTrans" cxnId="{FAB997CE-08DC-F445-A387-6B0E5C52BABB}">
      <dgm:prSet/>
      <dgm:spPr/>
      <dgm:t>
        <a:bodyPr/>
        <a:lstStyle/>
        <a:p>
          <a:endParaRPr lang="fr-FR" sz="2800" b="1"/>
        </a:p>
      </dgm:t>
    </dgm:pt>
    <dgm:pt modelId="{1A6E98EC-68AE-4245-A68D-F6D50D56809C}" type="pres">
      <dgm:prSet presAssocID="{025C3D06-DF4C-D248-8514-CEBEA0AA4EFE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2792E85-7EA4-7B46-A9CE-8CDD9B51B4F5}" type="pres">
      <dgm:prSet presAssocID="{AEBCDDEE-B773-D24D-A8C7-B2851C8D2C99}" presName="centerShape" presStyleLbl="node0" presStyleIdx="0" presStyleCnt="1" custScaleX="189039" custScaleY="110572"/>
      <dgm:spPr/>
    </dgm:pt>
    <dgm:pt modelId="{F215A07B-5FF5-8641-9958-AFDC490A67F2}" type="pres">
      <dgm:prSet presAssocID="{CED7D2CD-C23D-F143-AADB-33CACB2FF807}" presName="Name9" presStyleLbl="parChTrans1D2" presStyleIdx="0" presStyleCnt="4"/>
      <dgm:spPr/>
    </dgm:pt>
    <dgm:pt modelId="{64F7FABC-A911-6A46-A4B1-AE3C5BA0EF0C}" type="pres">
      <dgm:prSet presAssocID="{CED7D2CD-C23D-F143-AADB-33CACB2FF807}" presName="connTx" presStyleLbl="parChTrans1D2" presStyleIdx="0" presStyleCnt="4"/>
      <dgm:spPr/>
    </dgm:pt>
    <dgm:pt modelId="{CF3E011E-D84D-174E-B2E4-F56C1DD86A42}" type="pres">
      <dgm:prSet presAssocID="{8A840ECA-8A8E-584E-85F0-7DADF54A4D0D}" presName="node" presStyleLbl="node1" presStyleIdx="0" presStyleCnt="4" custScaleX="198925" custScaleY="112012">
        <dgm:presLayoutVars>
          <dgm:bulletEnabled val="1"/>
        </dgm:presLayoutVars>
      </dgm:prSet>
      <dgm:spPr/>
    </dgm:pt>
    <dgm:pt modelId="{E398146D-5BD2-D748-9CF8-D95847838F15}" type="pres">
      <dgm:prSet presAssocID="{98BDB1A7-57CF-9B4A-B52B-729CB68BE9F4}" presName="Name9" presStyleLbl="parChTrans1D2" presStyleIdx="1" presStyleCnt="4"/>
      <dgm:spPr/>
    </dgm:pt>
    <dgm:pt modelId="{4AB75000-9F90-D346-A821-13A5F968A817}" type="pres">
      <dgm:prSet presAssocID="{98BDB1A7-57CF-9B4A-B52B-729CB68BE9F4}" presName="connTx" presStyleLbl="parChTrans1D2" presStyleIdx="1" presStyleCnt="4"/>
      <dgm:spPr/>
    </dgm:pt>
    <dgm:pt modelId="{F3AD2A22-BA90-D049-A011-61FFC37D7DE8}" type="pres">
      <dgm:prSet presAssocID="{FDF7468F-68ED-0442-8371-92A91222DF29}" presName="node" presStyleLbl="node1" presStyleIdx="1" presStyleCnt="4" custScaleX="162126" custScaleY="100827" custRadScaleRad="154318" custRadScaleInc="-2354">
        <dgm:presLayoutVars>
          <dgm:bulletEnabled val="1"/>
        </dgm:presLayoutVars>
      </dgm:prSet>
      <dgm:spPr/>
    </dgm:pt>
    <dgm:pt modelId="{61BA86CD-4679-4F49-A08D-B21E1A973993}" type="pres">
      <dgm:prSet presAssocID="{09220E32-385F-4A45-986C-10F65311C8D2}" presName="Name9" presStyleLbl="parChTrans1D2" presStyleIdx="2" presStyleCnt="4"/>
      <dgm:spPr/>
    </dgm:pt>
    <dgm:pt modelId="{443C004F-950B-EF4C-8C7C-C4950BF4B5F6}" type="pres">
      <dgm:prSet presAssocID="{09220E32-385F-4A45-986C-10F65311C8D2}" presName="connTx" presStyleLbl="parChTrans1D2" presStyleIdx="2" presStyleCnt="4"/>
      <dgm:spPr/>
    </dgm:pt>
    <dgm:pt modelId="{1A8555F9-CE2B-E44E-8479-E1CEE825922A}" type="pres">
      <dgm:prSet presAssocID="{95445985-4849-5042-8476-8C13B8FDB685}" presName="node" presStyleLbl="node1" presStyleIdx="2" presStyleCnt="4" custScaleX="162126" custScaleY="100827">
        <dgm:presLayoutVars>
          <dgm:bulletEnabled val="1"/>
        </dgm:presLayoutVars>
      </dgm:prSet>
      <dgm:spPr/>
    </dgm:pt>
    <dgm:pt modelId="{332D18CE-831B-DF4D-A8D4-B6C1F5D5350A}" type="pres">
      <dgm:prSet presAssocID="{3F7CDF17-6675-4C41-B124-D06DF579F473}" presName="Name9" presStyleLbl="parChTrans1D2" presStyleIdx="3" presStyleCnt="4"/>
      <dgm:spPr/>
    </dgm:pt>
    <dgm:pt modelId="{A9286C7B-CDE1-2941-A8BE-50B22B534263}" type="pres">
      <dgm:prSet presAssocID="{3F7CDF17-6675-4C41-B124-D06DF579F473}" presName="connTx" presStyleLbl="parChTrans1D2" presStyleIdx="3" presStyleCnt="4"/>
      <dgm:spPr/>
    </dgm:pt>
    <dgm:pt modelId="{2E918B79-B237-5E45-B961-3F259A0FCA58}" type="pres">
      <dgm:prSet presAssocID="{3F303EB6-D94F-0546-AF32-6A04DB25DAC1}" presName="node" presStyleLbl="node1" presStyleIdx="3" presStyleCnt="4" custScaleX="162126" custScaleY="100827" custRadScaleRad="153524" custRadScaleInc="4302">
        <dgm:presLayoutVars>
          <dgm:bulletEnabled val="1"/>
        </dgm:presLayoutVars>
      </dgm:prSet>
      <dgm:spPr/>
    </dgm:pt>
  </dgm:ptLst>
  <dgm:cxnLst>
    <dgm:cxn modelId="{44076A13-0D16-A141-9B51-A51C342E8C5F}" type="presOf" srcId="{09220E32-385F-4A45-986C-10F65311C8D2}" destId="{443C004F-950B-EF4C-8C7C-C4950BF4B5F6}" srcOrd="1" destOrd="0" presId="urn:microsoft.com/office/officeart/2005/8/layout/radial1"/>
    <dgm:cxn modelId="{385ACA14-6BDF-4941-97D8-9AA9F13FB365}" type="presOf" srcId="{025C3D06-DF4C-D248-8514-CEBEA0AA4EFE}" destId="{1A6E98EC-68AE-4245-A68D-F6D50D56809C}" srcOrd="0" destOrd="0" presId="urn:microsoft.com/office/officeart/2005/8/layout/radial1"/>
    <dgm:cxn modelId="{6F4E5015-C960-F249-BECC-494A006CD2FC}" type="presOf" srcId="{AEBCDDEE-B773-D24D-A8C7-B2851C8D2C99}" destId="{52792E85-7EA4-7B46-A9CE-8CDD9B51B4F5}" srcOrd="0" destOrd="0" presId="urn:microsoft.com/office/officeart/2005/8/layout/radial1"/>
    <dgm:cxn modelId="{54A02D26-FE93-D743-9782-3DC279256B6D}" type="presOf" srcId="{09220E32-385F-4A45-986C-10F65311C8D2}" destId="{61BA86CD-4679-4F49-A08D-B21E1A973993}" srcOrd="0" destOrd="0" presId="urn:microsoft.com/office/officeart/2005/8/layout/radial1"/>
    <dgm:cxn modelId="{58489826-2869-1C42-9E11-3C12389FA931}" srcId="{025C3D06-DF4C-D248-8514-CEBEA0AA4EFE}" destId="{AEBCDDEE-B773-D24D-A8C7-B2851C8D2C99}" srcOrd="0" destOrd="0" parTransId="{FDD8CD19-64DC-8340-BDCA-156DD9BDF45D}" sibTransId="{9FF315DC-DF8B-DB44-A2EC-82B5777B0619}"/>
    <dgm:cxn modelId="{DC01F23B-1974-8C44-AFF2-1F6FBB3C419B}" type="presOf" srcId="{3F7CDF17-6675-4C41-B124-D06DF579F473}" destId="{A9286C7B-CDE1-2941-A8BE-50B22B534263}" srcOrd="1" destOrd="0" presId="urn:microsoft.com/office/officeart/2005/8/layout/radial1"/>
    <dgm:cxn modelId="{C028F03E-ADDF-934B-9E1A-A4E58A0F220A}" type="presOf" srcId="{FDF7468F-68ED-0442-8371-92A91222DF29}" destId="{F3AD2A22-BA90-D049-A011-61FFC37D7DE8}" srcOrd="0" destOrd="0" presId="urn:microsoft.com/office/officeart/2005/8/layout/radial1"/>
    <dgm:cxn modelId="{4EC0A576-B5CA-F248-96A7-86AD485FBF41}" srcId="{AEBCDDEE-B773-D24D-A8C7-B2851C8D2C99}" destId="{8A840ECA-8A8E-584E-85F0-7DADF54A4D0D}" srcOrd="0" destOrd="0" parTransId="{CED7D2CD-C23D-F143-AADB-33CACB2FF807}" sibTransId="{CA147644-5470-5442-B2E1-AC28817FF2B5}"/>
    <dgm:cxn modelId="{F0318E58-44C6-CF43-84CF-4A14475FAAE3}" srcId="{AEBCDDEE-B773-D24D-A8C7-B2851C8D2C99}" destId="{FDF7468F-68ED-0442-8371-92A91222DF29}" srcOrd="1" destOrd="0" parTransId="{98BDB1A7-57CF-9B4A-B52B-729CB68BE9F4}" sibTransId="{50353C82-3987-FC44-B17E-BA5F896BBB14}"/>
    <dgm:cxn modelId="{7F6F888B-A69D-F244-B0F4-11C5653943CB}" srcId="{AEBCDDEE-B773-D24D-A8C7-B2851C8D2C99}" destId="{95445985-4849-5042-8476-8C13B8FDB685}" srcOrd="2" destOrd="0" parTransId="{09220E32-385F-4A45-986C-10F65311C8D2}" sibTransId="{736E50E5-0F38-BB4A-B93A-F7DBFEC0C70F}"/>
    <dgm:cxn modelId="{57F1C297-9105-8143-A2E8-82FA9F95A784}" type="presOf" srcId="{3F7CDF17-6675-4C41-B124-D06DF579F473}" destId="{332D18CE-831B-DF4D-A8D4-B6C1F5D5350A}" srcOrd="0" destOrd="0" presId="urn:microsoft.com/office/officeart/2005/8/layout/radial1"/>
    <dgm:cxn modelId="{F1C20F9D-CB78-F945-B4AE-0B3E0771CCDC}" type="presOf" srcId="{3F303EB6-D94F-0546-AF32-6A04DB25DAC1}" destId="{2E918B79-B237-5E45-B961-3F259A0FCA58}" srcOrd="0" destOrd="0" presId="urn:microsoft.com/office/officeart/2005/8/layout/radial1"/>
    <dgm:cxn modelId="{826547A1-0B5D-F443-91F8-674C831EFEC6}" type="presOf" srcId="{95445985-4849-5042-8476-8C13B8FDB685}" destId="{1A8555F9-CE2B-E44E-8479-E1CEE825922A}" srcOrd="0" destOrd="0" presId="urn:microsoft.com/office/officeart/2005/8/layout/radial1"/>
    <dgm:cxn modelId="{029486A7-DF2D-ED44-B2E7-92E78F112FBA}" type="presOf" srcId="{8A840ECA-8A8E-584E-85F0-7DADF54A4D0D}" destId="{CF3E011E-D84D-174E-B2E4-F56C1DD86A42}" srcOrd="0" destOrd="0" presId="urn:microsoft.com/office/officeart/2005/8/layout/radial1"/>
    <dgm:cxn modelId="{C91706A9-BB03-E34B-8CBD-A9EF504B195C}" type="presOf" srcId="{CED7D2CD-C23D-F143-AADB-33CACB2FF807}" destId="{F215A07B-5FF5-8641-9958-AFDC490A67F2}" srcOrd="0" destOrd="0" presId="urn:microsoft.com/office/officeart/2005/8/layout/radial1"/>
    <dgm:cxn modelId="{FAB997CE-08DC-F445-A387-6B0E5C52BABB}" srcId="{AEBCDDEE-B773-D24D-A8C7-B2851C8D2C99}" destId="{3F303EB6-D94F-0546-AF32-6A04DB25DAC1}" srcOrd="3" destOrd="0" parTransId="{3F7CDF17-6675-4C41-B124-D06DF579F473}" sibTransId="{7F1EAFC3-958A-6542-92FC-F85A3726C493}"/>
    <dgm:cxn modelId="{3B24CED1-2900-ED41-9DD2-9B002B1D6F3B}" type="presOf" srcId="{CED7D2CD-C23D-F143-AADB-33CACB2FF807}" destId="{64F7FABC-A911-6A46-A4B1-AE3C5BA0EF0C}" srcOrd="1" destOrd="0" presId="urn:microsoft.com/office/officeart/2005/8/layout/radial1"/>
    <dgm:cxn modelId="{600AA7F0-2990-564D-B013-0C5E13F8DE05}" type="presOf" srcId="{98BDB1A7-57CF-9B4A-B52B-729CB68BE9F4}" destId="{E398146D-5BD2-D748-9CF8-D95847838F15}" srcOrd="0" destOrd="0" presId="urn:microsoft.com/office/officeart/2005/8/layout/radial1"/>
    <dgm:cxn modelId="{3BE57FF9-5D50-1B4E-9F6B-9B77BB145698}" type="presOf" srcId="{98BDB1A7-57CF-9B4A-B52B-729CB68BE9F4}" destId="{4AB75000-9F90-D346-A821-13A5F968A817}" srcOrd="1" destOrd="0" presId="urn:microsoft.com/office/officeart/2005/8/layout/radial1"/>
    <dgm:cxn modelId="{7AFFBECF-D94B-C648-B1D9-C455EEA0B6C4}" type="presParOf" srcId="{1A6E98EC-68AE-4245-A68D-F6D50D56809C}" destId="{52792E85-7EA4-7B46-A9CE-8CDD9B51B4F5}" srcOrd="0" destOrd="0" presId="urn:microsoft.com/office/officeart/2005/8/layout/radial1"/>
    <dgm:cxn modelId="{CFB90612-5210-0541-8837-E9F80F327C02}" type="presParOf" srcId="{1A6E98EC-68AE-4245-A68D-F6D50D56809C}" destId="{F215A07B-5FF5-8641-9958-AFDC490A67F2}" srcOrd="1" destOrd="0" presId="urn:microsoft.com/office/officeart/2005/8/layout/radial1"/>
    <dgm:cxn modelId="{828F7D77-EF86-374F-B959-BA19D6E5408A}" type="presParOf" srcId="{F215A07B-5FF5-8641-9958-AFDC490A67F2}" destId="{64F7FABC-A911-6A46-A4B1-AE3C5BA0EF0C}" srcOrd="0" destOrd="0" presId="urn:microsoft.com/office/officeart/2005/8/layout/radial1"/>
    <dgm:cxn modelId="{DBFB35F1-E0A7-2442-BA7C-2757A4DF7653}" type="presParOf" srcId="{1A6E98EC-68AE-4245-A68D-F6D50D56809C}" destId="{CF3E011E-D84D-174E-B2E4-F56C1DD86A42}" srcOrd="2" destOrd="0" presId="urn:microsoft.com/office/officeart/2005/8/layout/radial1"/>
    <dgm:cxn modelId="{EA6F01C0-770E-B54B-AB33-BEB4B04E8B42}" type="presParOf" srcId="{1A6E98EC-68AE-4245-A68D-F6D50D56809C}" destId="{E398146D-5BD2-D748-9CF8-D95847838F15}" srcOrd="3" destOrd="0" presId="urn:microsoft.com/office/officeart/2005/8/layout/radial1"/>
    <dgm:cxn modelId="{BCB33619-BBFA-C44F-83E1-CB57338830AE}" type="presParOf" srcId="{E398146D-5BD2-D748-9CF8-D95847838F15}" destId="{4AB75000-9F90-D346-A821-13A5F968A817}" srcOrd="0" destOrd="0" presId="urn:microsoft.com/office/officeart/2005/8/layout/radial1"/>
    <dgm:cxn modelId="{4960CBBA-21D1-8F4A-8753-CECCCBEAEC4D}" type="presParOf" srcId="{1A6E98EC-68AE-4245-A68D-F6D50D56809C}" destId="{F3AD2A22-BA90-D049-A011-61FFC37D7DE8}" srcOrd="4" destOrd="0" presId="urn:microsoft.com/office/officeart/2005/8/layout/radial1"/>
    <dgm:cxn modelId="{9B911589-55D0-B845-8D7F-9ED4426FB882}" type="presParOf" srcId="{1A6E98EC-68AE-4245-A68D-F6D50D56809C}" destId="{61BA86CD-4679-4F49-A08D-B21E1A973993}" srcOrd="5" destOrd="0" presId="urn:microsoft.com/office/officeart/2005/8/layout/radial1"/>
    <dgm:cxn modelId="{6FE94728-E208-2949-9542-8F2D030A3589}" type="presParOf" srcId="{61BA86CD-4679-4F49-A08D-B21E1A973993}" destId="{443C004F-950B-EF4C-8C7C-C4950BF4B5F6}" srcOrd="0" destOrd="0" presId="urn:microsoft.com/office/officeart/2005/8/layout/radial1"/>
    <dgm:cxn modelId="{877E3FC8-FAA7-2C44-85FC-47AC6411C666}" type="presParOf" srcId="{1A6E98EC-68AE-4245-A68D-F6D50D56809C}" destId="{1A8555F9-CE2B-E44E-8479-E1CEE825922A}" srcOrd="6" destOrd="0" presId="urn:microsoft.com/office/officeart/2005/8/layout/radial1"/>
    <dgm:cxn modelId="{8E0B8A48-97B8-034E-AD3E-A96A874D316B}" type="presParOf" srcId="{1A6E98EC-68AE-4245-A68D-F6D50D56809C}" destId="{332D18CE-831B-DF4D-A8D4-B6C1F5D5350A}" srcOrd="7" destOrd="0" presId="urn:microsoft.com/office/officeart/2005/8/layout/radial1"/>
    <dgm:cxn modelId="{65E05996-15E7-6241-AE8B-B8EB0232C59C}" type="presParOf" srcId="{332D18CE-831B-DF4D-A8D4-B6C1F5D5350A}" destId="{A9286C7B-CDE1-2941-A8BE-50B22B534263}" srcOrd="0" destOrd="0" presId="urn:microsoft.com/office/officeart/2005/8/layout/radial1"/>
    <dgm:cxn modelId="{82AA846B-C2C5-4C4A-9AE1-F008AF86EC78}" type="presParOf" srcId="{1A6E98EC-68AE-4245-A68D-F6D50D56809C}" destId="{2E918B79-B237-5E45-B961-3F259A0FCA58}" srcOrd="8" destOrd="0" presId="urn:microsoft.com/office/officeart/2005/8/layout/radial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E19A1B2-081B-41F1-8DAA-7E16E16E2034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3E5C5672-5677-46F6-8108-F5D7354FE784}">
      <dgm:prSet phldrT="[Texte]"/>
      <dgm:spPr/>
      <dgm:t>
        <a:bodyPr/>
        <a:lstStyle/>
        <a:p>
          <a:r>
            <a:rPr lang="fr-FR" dirty="0"/>
            <a:t>L’inclusion comme levier de performance</a:t>
          </a:r>
        </a:p>
      </dgm:t>
    </dgm:pt>
    <dgm:pt modelId="{0CDC879D-8FB4-4472-A344-8994DF36D587}" type="parTrans" cxnId="{48036317-A6CC-48D9-B117-90A74E933491}">
      <dgm:prSet/>
      <dgm:spPr/>
      <dgm:t>
        <a:bodyPr/>
        <a:lstStyle/>
        <a:p>
          <a:endParaRPr lang="fr-FR"/>
        </a:p>
      </dgm:t>
    </dgm:pt>
    <dgm:pt modelId="{2B47C185-AAF3-4435-92E4-70F6AEBB33E7}" type="sibTrans" cxnId="{48036317-A6CC-48D9-B117-90A74E933491}">
      <dgm:prSet/>
      <dgm:spPr/>
      <dgm:t>
        <a:bodyPr/>
        <a:lstStyle/>
        <a:p>
          <a:endParaRPr lang="fr-FR"/>
        </a:p>
      </dgm:t>
    </dgm:pt>
    <dgm:pt modelId="{3993BE7C-24D2-4DB8-B25E-A2391FF28AB3}">
      <dgm:prSet phldrT="[Texte]"/>
      <dgm:spPr/>
      <dgm:t>
        <a:bodyPr/>
        <a:lstStyle/>
        <a:p>
          <a:r>
            <a:rPr lang="fr-FR" dirty="0"/>
            <a:t>Les entreprises avec une diversité supérieure à la moyenne ont des marges EBIT supérieures de 9 points</a:t>
          </a:r>
        </a:p>
      </dgm:t>
    </dgm:pt>
    <dgm:pt modelId="{EFCF52ED-CD2F-4AB9-B555-87824710655E}" type="parTrans" cxnId="{CA111500-8F2B-4F3A-B159-C901130AF7FD}">
      <dgm:prSet/>
      <dgm:spPr/>
      <dgm:t>
        <a:bodyPr/>
        <a:lstStyle/>
        <a:p>
          <a:endParaRPr lang="fr-FR"/>
        </a:p>
      </dgm:t>
    </dgm:pt>
    <dgm:pt modelId="{2ADA870E-D4B7-423C-AE67-8EFD44BE0201}" type="sibTrans" cxnId="{CA111500-8F2B-4F3A-B159-C901130AF7FD}">
      <dgm:prSet/>
      <dgm:spPr/>
      <dgm:t>
        <a:bodyPr/>
        <a:lstStyle/>
        <a:p>
          <a:endParaRPr lang="fr-FR"/>
        </a:p>
      </dgm:t>
    </dgm:pt>
    <dgm:pt modelId="{1623786D-087B-4AF9-8795-F9FD112C9A72}">
      <dgm:prSet phldrT="[Texte]"/>
      <dgm:spPr/>
      <dgm:t>
        <a:bodyPr/>
        <a:lstStyle/>
        <a:p>
          <a:r>
            <a:rPr lang="fr-FR" dirty="0"/>
            <a:t>Un levier d’engagement et de fidélisation des salariés</a:t>
          </a:r>
        </a:p>
      </dgm:t>
    </dgm:pt>
    <dgm:pt modelId="{85515DE7-3815-4CFD-8E40-A95BD447D9D0}" type="parTrans" cxnId="{030112FA-F40F-45B6-8CDC-A9A25149CB18}">
      <dgm:prSet/>
      <dgm:spPr/>
      <dgm:t>
        <a:bodyPr/>
        <a:lstStyle/>
        <a:p>
          <a:endParaRPr lang="fr-FR"/>
        </a:p>
      </dgm:t>
    </dgm:pt>
    <dgm:pt modelId="{022EA164-F5F9-4E5A-906D-9AC022566C46}" type="sibTrans" cxnId="{030112FA-F40F-45B6-8CDC-A9A25149CB18}">
      <dgm:prSet/>
      <dgm:spPr/>
      <dgm:t>
        <a:bodyPr/>
        <a:lstStyle/>
        <a:p>
          <a:endParaRPr lang="fr-FR"/>
        </a:p>
      </dgm:t>
    </dgm:pt>
    <dgm:pt modelId="{DB083E11-8600-4618-AC70-8A6B90C82EEF}">
      <dgm:prSet phldrT="[Texte]"/>
      <dgm:spPr/>
      <dgm:t>
        <a:bodyPr/>
        <a:lstStyle/>
        <a:p>
          <a:r>
            <a:rPr lang="fr-FR" dirty="0"/>
            <a:t>Le recrutement inclusif démontre l’ouverture de l’entreprise sur le plan humain et favorise la coopération, l’esprit d’équipe et l’engagement des salariés</a:t>
          </a:r>
        </a:p>
      </dgm:t>
    </dgm:pt>
    <dgm:pt modelId="{A0BD67F6-42FE-4297-8BBE-225E430A4A24}" type="parTrans" cxnId="{C8FAF68B-258B-4AF2-924E-73CA8E84EA7B}">
      <dgm:prSet/>
      <dgm:spPr/>
      <dgm:t>
        <a:bodyPr/>
        <a:lstStyle/>
        <a:p>
          <a:endParaRPr lang="fr-FR"/>
        </a:p>
      </dgm:t>
    </dgm:pt>
    <dgm:pt modelId="{8CA3A741-853D-47E8-A047-BCDC11356BAD}" type="sibTrans" cxnId="{C8FAF68B-258B-4AF2-924E-73CA8E84EA7B}">
      <dgm:prSet/>
      <dgm:spPr/>
      <dgm:t>
        <a:bodyPr/>
        <a:lstStyle/>
        <a:p>
          <a:endParaRPr lang="fr-FR"/>
        </a:p>
      </dgm:t>
    </dgm:pt>
    <dgm:pt modelId="{946A26AC-B188-432D-BC81-91A2F088487B}">
      <dgm:prSet phldrT="[Texte]"/>
      <dgm:spPr/>
      <dgm:t>
        <a:bodyPr/>
        <a:lstStyle/>
        <a:p>
          <a:r>
            <a:rPr lang="fr-FR" dirty="0"/>
            <a:t>Une solution efficiente pour remplir une obligation légale</a:t>
          </a:r>
        </a:p>
      </dgm:t>
    </dgm:pt>
    <dgm:pt modelId="{3319652E-08C8-44CC-AE55-49A9B7FB3495}" type="parTrans" cxnId="{A35DA9CF-493D-4978-AB20-AA5FB5F0BDBF}">
      <dgm:prSet/>
      <dgm:spPr/>
      <dgm:t>
        <a:bodyPr/>
        <a:lstStyle/>
        <a:p>
          <a:endParaRPr lang="fr-FR"/>
        </a:p>
      </dgm:t>
    </dgm:pt>
    <dgm:pt modelId="{403BF2A2-4A7B-4E98-AABB-41A334B2DE51}" type="sibTrans" cxnId="{A35DA9CF-493D-4978-AB20-AA5FB5F0BDBF}">
      <dgm:prSet/>
      <dgm:spPr/>
      <dgm:t>
        <a:bodyPr/>
        <a:lstStyle/>
        <a:p>
          <a:endParaRPr lang="fr-FR"/>
        </a:p>
      </dgm:t>
    </dgm:pt>
    <dgm:pt modelId="{328AB59D-90F5-43A3-9826-F1A37F4328D2}">
      <dgm:prSet phldrT="[Texte]"/>
      <dgm:spPr/>
      <dgm:t>
        <a:bodyPr/>
        <a:lstStyle/>
        <a:p>
          <a:r>
            <a:rPr lang="fr-FR" dirty="0"/>
            <a:t>Le recrutement de travailleurs en situation de handicap permet de répondre à l’obligation d’emploi et favorise les déclarations de RQTH grâce au climat de confiance créé</a:t>
          </a:r>
        </a:p>
      </dgm:t>
    </dgm:pt>
    <dgm:pt modelId="{C8AC60C5-C38B-470C-9A4B-C083C642FF63}" type="parTrans" cxnId="{702D517D-E6FC-44A4-B7A4-60B54FDCD07D}">
      <dgm:prSet/>
      <dgm:spPr/>
      <dgm:t>
        <a:bodyPr/>
        <a:lstStyle/>
        <a:p>
          <a:endParaRPr lang="fr-FR"/>
        </a:p>
      </dgm:t>
    </dgm:pt>
    <dgm:pt modelId="{0D068DA4-2437-4802-8A35-D97814A215D9}" type="sibTrans" cxnId="{702D517D-E6FC-44A4-B7A4-60B54FDCD07D}">
      <dgm:prSet/>
      <dgm:spPr/>
      <dgm:t>
        <a:bodyPr/>
        <a:lstStyle/>
        <a:p>
          <a:endParaRPr lang="fr-FR"/>
        </a:p>
      </dgm:t>
    </dgm:pt>
    <dgm:pt modelId="{6EE11A10-F9C5-467B-BD6F-9A15980ED06C}" type="pres">
      <dgm:prSet presAssocID="{FE19A1B2-081B-41F1-8DAA-7E16E16E2034}" presName="Name0" presStyleCnt="0">
        <dgm:presLayoutVars>
          <dgm:dir/>
          <dgm:animLvl val="lvl"/>
          <dgm:resizeHandles val="exact"/>
        </dgm:presLayoutVars>
      </dgm:prSet>
      <dgm:spPr/>
    </dgm:pt>
    <dgm:pt modelId="{95D91261-CF33-4608-B272-2A2A27871DCC}" type="pres">
      <dgm:prSet presAssocID="{3E5C5672-5677-46F6-8108-F5D7354FE784}" presName="linNode" presStyleCnt="0"/>
      <dgm:spPr/>
    </dgm:pt>
    <dgm:pt modelId="{F11E8E66-18D6-4EF5-8516-A5F9FEC14A33}" type="pres">
      <dgm:prSet presAssocID="{3E5C5672-5677-46F6-8108-F5D7354FE784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2C1B051B-0148-4003-8B05-E7F7E4827323}" type="pres">
      <dgm:prSet presAssocID="{3E5C5672-5677-46F6-8108-F5D7354FE784}" presName="descendantText" presStyleLbl="alignAccFollowNode1" presStyleIdx="0" presStyleCnt="3">
        <dgm:presLayoutVars>
          <dgm:bulletEnabled val="1"/>
        </dgm:presLayoutVars>
      </dgm:prSet>
      <dgm:spPr/>
    </dgm:pt>
    <dgm:pt modelId="{6A2BAA67-9753-4873-B5C1-7153E312E796}" type="pres">
      <dgm:prSet presAssocID="{2B47C185-AAF3-4435-92E4-70F6AEBB33E7}" presName="sp" presStyleCnt="0"/>
      <dgm:spPr/>
    </dgm:pt>
    <dgm:pt modelId="{58660F80-7FEC-456D-9042-06139A3F9E42}" type="pres">
      <dgm:prSet presAssocID="{1623786D-087B-4AF9-8795-F9FD112C9A72}" presName="linNode" presStyleCnt="0"/>
      <dgm:spPr/>
    </dgm:pt>
    <dgm:pt modelId="{AFAD49BB-FFB1-4F40-89A7-BCDE392F60E4}" type="pres">
      <dgm:prSet presAssocID="{1623786D-087B-4AF9-8795-F9FD112C9A72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6F96D2CE-3AEF-42C1-B62A-82AA87947917}" type="pres">
      <dgm:prSet presAssocID="{1623786D-087B-4AF9-8795-F9FD112C9A72}" presName="descendantText" presStyleLbl="alignAccFollowNode1" presStyleIdx="1" presStyleCnt="3">
        <dgm:presLayoutVars>
          <dgm:bulletEnabled val="1"/>
        </dgm:presLayoutVars>
      </dgm:prSet>
      <dgm:spPr/>
    </dgm:pt>
    <dgm:pt modelId="{E931C3E4-7AE9-4248-A909-1EBA8CE06388}" type="pres">
      <dgm:prSet presAssocID="{022EA164-F5F9-4E5A-906D-9AC022566C46}" presName="sp" presStyleCnt="0"/>
      <dgm:spPr/>
    </dgm:pt>
    <dgm:pt modelId="{68220737-8B81-489C-892E-1E3A577C4F9E}" type="pres">
      <dgm:prSet presAssocID="{946A26AC-B188-432D-BC81-91A2F088487B}" presName="linNode" presStyleCnt="0"/>
      <dgm:spPr/>
    </dgm:pt>
    <dgm:pt modelId="{57F3DE9E-9CFF-49F1-B06A-FBF52928C3D3}" type="pres">
      <dgm:prSet presAssocID="{946A26AC-B188-432D-BC81-91A2F088487B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A3108BC2-63E0-4786-B1D2-BFE65A144BC9}" type="pres">
      <dgm:prSet presAssocID="{946A26AC-B188-432D-BC81-91A2F088487B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CA111500-8F2B-4F3A-B159-C901130AF7FD}" srcId="{3E5C5672-5677-46F6-8108-F5D7354FE784}" destId="{3993BE7C-24D2-4DB8-B25E-A2391FF28AB3}" srcOrd="0" destOrd="0" parTransId="{EFCF52ED-CD2F-4AB9-B555-87824710655E}" sibTransId="{2ADA870E-D4B7-423C-AE67-8EFD44BE0201}"/>
    <dgm:cxn modelId="{48036317-A6CC-48D9-B117-90A74E933491}" srcId="{FE19A1B2-081B-41F1-8DAA-7E16E16E2034}" destId="{3E5C5672-5677-46F6-8108-F5D7354FE784}" srcOrd="0" destOrd="0" parTransId="{0CDC879D-8FB4-4472-A344-8994DF36D587}" sibTransId="{2B47C185-AAF3-4435-92E4-70F6AEBB33E7}"/>
    <dgm:cxn modelId="{7344E52A-F295-4640-BAE1-027D264B815A}" type="presOf" srcId="{3E5C5672-5677-46F6-8108-F5D7354FE784}" destId="{F11E8E66-18D6-4EF5-8516-A5F9FEC14A33}" srcOrd="0" destOrd="0" presId="urn:microsoft.com/office/officeart/2005/8/layout/vList5"/>
    <dgm:cxn modelId="{7D23CE37-5FEF-48BB-ADA8-C2CC0C263F91}" type="presOf" srcId="{946A26AC-B188-432D-BC81-91A2F088487B}" destId="{57F3DE9E-9CFF-49F1-B06A-FBF52928C3D3}" srcOrd="0" destOrd="0" presId="urn:microsoft.com/office/officeart/2005/8/layout/vList5"/>
    <dgm:cxn modelId="{83B5C443-A06B-4175-9D5D-CE4083017D26}" type="presOf" srcId="{1623786D-087B-4AF9-8795-F9FD112C9A72}" destId="{AFAD49BB-FFB1-4F40-89A7-BCDE392F60E4}" srcOrd="0" destOrd="0" presId="urn:microsoft.com/office/officeart/2005/8/layout/vList5"/>
    <dgm:cxn modelId="{B0AF6472-839B-4D7D-9F6A-95178EC01EA0}" type="presOf" srcId="{3993BE7C-24D2-4DB8-B25E-A2391FF28AB3}" destId="{2C1B051B-0148-4003-8B05-E7F7E4827323}" srcOrd="0" destOrd="0" presId="urn:microsoft.com/office/officeart/2005/8/layout/vList5"/>
    <dgm:cxn modelId="{702D517D-E6FC-44A4-B7A4-60B54FDCD07D}" srcId="{946A26AC-B188-432D-BC81-91A2F088487B}" destId="{328AB59D-90F5-43A3-9826-F1A37F4328D2}" srcOrd="0" destOrd="0" parTransId="{C8AC60C5-C38B-470C-9A4B-C083C642FF63}" sibTransId="{0D068DA4-2437-4802-8A35-D97814A215D9}"/>
    <dgm:cxn modelId="{C8FAF68B-258B-4AF2-924E-73CA8E84EA7B}" srcId="{1623786D-087B-4AF9-8795-F9FD112C9A72}" destId="{DB083E11-8600-4618-AC70-8A6B90C82EEF}" srcOrd="0" destOrd="0" parTransId="{A0BD67F6-42FE-4297-8BBE-225E430A4A24}" sibTransId="{8CA3A741-853D-47E8-A047-BCDC11356BAD}"/>
    <dgm:cxn modelId="{2C3A55B0-247E-4FC1-BA66-BC51BEA9D29F}" type="presOf" srcId="{FE19A1B2-081B-41F1-8DAA-7E16E16E2034}" destId="{6EE11A10-F9C5-467B-BD6F-9A15980ED06C}" srcOrd="0" destOrd="0" presId="urn:microsoft.com/office/officeart/2005/8/layout/vList5"/>
    <dgm:cxn modelId="{A35DA9CF-493D-4978-AB20-AA5FB5F0BDBF}" srcId="{FE19A1B2-081B-41F1-8DAA-7E16E16E2034}" destId="{946A26AC-B188-432D-BC81-91A2F088487B}" srcOrd="2" destOrd="0" parTransId="{3319652E-08C8-44CC-AE55-49A9B7FB3495}" sibTransId="{403BF2A2-4A7B-4E98-AABB-41A334B2DE51}"/>
    <dgm:cxn modelId="{9A37C9CF-219F-4FD8-B149-541923F824E0}" type="presOf" srcId="{DB083E11-8600-4618-AC70-8A6B90C82EEF}" destId="{6F96D2CE-3AEF-42C1-B62A-82AA87947917}" srcOrd="0" destOrd="0" presId="urn:microsoft.com/office/officeart/2005/8/layout/vList5"/>
    <dgm:cxn modelId="{EF0229D5-9F3D-48E6-B9DC-85DAF715F95C}" type="presOf" srcId="{328AB59D-90F5-43A3-9826-F1A37F4328D2}" destId="{A3108BC2-63E0-4786-B1D2-BFE65A144BC9}" srcOrd="0" destOrd="0" presId="urn:microsoft.com/office/officeart/2005/8/layout/vList5"/>
    <dgm:cxn modelId="{030112FA-F40F-45B6-8CDC-A9A25149CB18}" srcId="{FE19A1B2-081B-41F1-8DAA-7E16E16E2034}" destId="{1623786D-087B-4AF9-8795-F9FD112C9A72}" srcOrd="1" destOrd="0" parTransId="{85515DE7-3815-4CFD-8E40-A95BD447D9D0}" sibTransId="{022EA164-F5F9-4E5A-906D-9AC022566C46}"/>
    <dgm:cxn modelId="{87909412-14CF-42DB-8E3C-0483537103CC}" type="presParOf" srcId="{6EE11A10-F9C5-467B-BD6F-9A15980ED06C}" destId="{95D91261-CF33-4608-B272-2A2A27871DCC}" srcOrd="0" destOrd="0" presId="urn:microsoft.com/office/officeart/2005/8/layout/vList5"/>
    <dgm:cxn modelId="{13D56634-A245-4D69-895B-B7338D8954E8}" type="presParOf" srcId="{95D91261-CF33-4608-B272-2A2A27871DCC}" destId="{F11E8E66-18D6-4EF5-8516-A5F9FEC14A33}" srcOrd="0" destOrd="0" presId="urn:microsoft.com/office/officeart/2005/8/layout/vList5"/>
    <dgm:cxn modelId="{E02350A0-BF5B-4E4F-8A16-98D1CC55DDED}" type="presParOf" srcId="{95D91261-CF33-4608-B272-2A2A27871DCC}" destId="{2C1B051B-0148-4003-8B05-E7F7E4827323}" srcOrd="1" destOrd="0" presId="urn:microsoft.com/office/officeart/2005/8/layout/vList5"/>
    <dgm:cxn modelId="{04FE490D-A045-45A8-824A-FE18771FAB24}" type="presParOf" srcId="{6EE11A10-F9C5-467B-BD6F-9A15980ED06C}" destId="{6A2BAA67-9753-4873-B5C1-7153E312E796}" srcOrd="1" destOrd="0" presId="urn:microsoft.com/office/officeart/2005/8/layout/vList5"/>
    <dgm:cxn modelId="{6A81625C-6C07-4D66-AEEA-E89EA7FBDF40}" type="presParOf" srcId="{6EE11A10-F9C5-467B-BD6F-9A15980ED06C}" destId="{58660F80-7FEC-456D-9042-06139A3F9E42}" srcOrd="2" destOrd="0" presId="urn:microsoft.com/office/officeart/2005/8/layout/vList5"/>
    <dgm:cxn modelId="{D52F3D9D-0FB4-402F-9778-3F71E61064C3}" type="presParOf" srcId="{58660F80-7FEC-456D-9042-06139A3F9E42}" destId="{AFAD49BB-FFB1-4F40-89A7-BCDE392F60E4}" srcOrd="0" destOrd="0" presId="urn:microsoft.com/office/officeart/2005/8/layout/vList5"/>
    <dgm:cxn modelId="{6F01A630-D0AF-4CF6-818D-A7B0B2D0542F}" type="presParOf" srcId="{58660F80-7FEC-456D-9042-06139A3F9E42}" destId="{6F96D2CE-3AEF-42C1-B62A-82AA87947917}" srcOrd="1" destOrd="0" presId="urn:microsoft.com/office/officeart/2005/8/layout/vList5"/>
    <dgm:cxn modelId="{DE45F645-EBF7-4EC3-8A22-9C033B8719CF}" type="presParOf" srcId="{6EE11A10-F9C5-467B-BD6F-9A15980ED06C}" destId="{E931C3E4-7AE9-4248-A909-1EBA8CE06388}" srcOrd="3" destOrd="0" presId="urn:microsoft.com/office/officeart/2005/8/layout/vList5"/>
    <dgm:cxn modelId="{3FA1F319-380F-4FEF-B8CA-5CC659D6B563}" type="presParOf" srcId="{6EE11A10-F9C5-467B-BD6F-9A15980ED06C}" destId="{68220737-8B81-489C-892E-1E3A577C4F9E}" srcOrd="4" destOrd="0" presId="urn:microsoft.com/office/officeart/2005/8/layout/vList5"/>
    <dgm:cxn modelId="{7DD9CCA7-72B4-454D-BB38-BA452C277E83}" type="presParOf" srcId="{68220737-8B81-489C-892E-1E3A577C4F9E}" destId="{57F3DE9E-9CFF-49F1-B06A-FBF52928C3D3}" srcOrd="0" destOrd="0" presId="urn:microsoft.com/office/officeart/2005/8/layout/vList5"/>
    <dgm:cxn modelId="{83DD01A2-0B05-44FF-A811-237EAD5284BA}" type="presParOf" srcId="{68220737-8B81-489C-892E-1E3A577C4F9E}" destId="{A3108BC2-63E0-4786-B1D2-BFE65A144BC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E825B83-B3F7-4782-BC2E-79E747142520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19BD0E1-E66D-45E0-93C8-DB7A4C29C919}">
      <dgm:prSet phldrT="[Texte]"/>
      <dgm:spPr>
        <a:solidFill>
          <a:srgbClr val="7030A0"/>
        </a:solidFill>
      </dgm:spPr>
      <dgm:t>
        <a:bodyPr/>
        <a:lstStyle/>
        <a:p>
          <a:r>
            <a:rPr lang="fr-FR" dirty="0"/>
            <a:t>Rendre les offres inclusives répond à ces problématiques</a:t>
          </a:r>
        </a:p>
      </dgm:t>
    </dgm:pt>
    <dgm:pt modelId="{0643856E-2090-4886-9BB9-554AEF95E6D8}" type="parTrans" cxnId="{A9E1E4BA-5D13-4917-8B77-996657422BC1}">
      <dgm:prSet/>
      <dgm:spPr/>
      <dgm:t>
        <a:bodyPr/>
        <a:lstStyle/>
        <a:p>
          <a:endParaRPr lang="fr-FR"/>
        </a:p>
      </dgm:t>
    </dgm:pt>
    <dgm:pt modelId="{CC3F4373-4A2C-4280-BD26-3DFC31ABEE65}" type="sibTrans" cxnId="{A9E1E4BA-5D13-4917-8B77-996657422BC1}">
      <dgm:prSet/>
      <dgm:spPr/>
      <dgm:t>
        <a:bodyPr/>
        <a:lstStyle/>
        <a:p>
          <a:endParaRPr lang="fr-FR"/>
        </a:p>
      </dgm:t>
    </dgm:pt>
    <dgm:pt modelId="{EBD7C597-B0B3-468E-B94C-E6149E7D78D8}">
      <dgm:prSet phldrT="[Texte]" custT="1"/>
      <dgm:spPr/>
      <dgm:t>
        <a:bodyPr/>
        <a:lstStyle/>
        <a:p>
          <a:r>
            <a:rPr lang="fr-FR" sz="1400" b="1" dirty="0"/>
            <a:t>Constat n°1:</a:t>
          </a:r>
        </a:p>
        <a:p>
          <a:r>
            <a:rPr lang="fr-FR" sz="1400" dirty="0"/>
            <a:t>Les personnes en situation de handicap hésitent à postuler sur des offres d’emploi standards sur des canaux tout public</a:t>
          </a:r>
        </a:p>
      </dgm:t>
    </dgm:pt>
    <dgm:pt modelId="{78B83606-ED8C-490E-88EE-79D40B4C48C7}" type="parTrans" cxnId="{D7C49839-E039-4D59-9EFA-D070C223F2A3}">
      <dgm:prSet/>
      <dgm:spPr/>
      <dgm:t>
        <a:bodyPr/>
        <a:lstStyle/>
        <a:p>
          <a:endParaRPr lang="fr-FR"/>
        </a:p>
      </dgm:t>
    </dgm:pt>
    <dgm:pt modelId="{F4DFE1EC-278B-47E4-BA9F-93E6BB3FBE26}" type="sibTrans" cxnId="{D7C49839-E039-4D59-9EFA-D070C223F2A3}">
      <dgm:prSet/>
      <dgm:spPr/>
      <dgm:t>
        <a:bodyPr/>
        <a:lstStyle/>
        <a:p>
          <a:endParaRPr lang="fr-FR"/>
        </a:p>
      </dgm:t>
    </dgm:pt>
    <dgm:pt modelId="{B4AA2120-F6A2-455C-A7A0-55E35EAF8C9E}">
      <dgm:prSet phldrT="[Texte]" custT="1"/>
      <dgm:spPr/>
      <dgm:t>
        <a:bodyPr/>
        <a:lstStyle/>
        <a:p>
          <a:r>
            <a:rPr lang="fr-FR" sz="1400" b="1" dirty="0"/>
            <a:t>Constat n°2:</a:t>
          </a:r>
        </a:p>
        <a:p>
          <a:r>
            <a:rPr lang="fr-FR" sz="1400" dirty="0"/>
            <a:t>Beaucoup de chercheurs d’emploi ne déclarent pas leur handicap, ayant crainte du biais potentiellement induit</a:t>
          </a:r>
        </a:p>
      </dgm:t>
    </dgm:pt>
    <dgm:pt modelId="{24C92CFB-A3A3-4D1D-BE83-C14E7B9F3C94}" type="parTrans" cxnId="{300A4E83-1559-4C2B-B2FC-96872EAB7F85}">
      <dgm:prSet/>
      <dgm:spPr/>
      <dgm:t>
        <a:bodyPr/>
        <a:lstStyle/>
        <a:p>
          <a:endParaRPr lang="fr-FR"/>
        </a:p>
      </dgm:t>
    </dgm:pt>
    <dgm:pt modelId="{D1BCFD98-F7CC-44F2-B369-FB40DF9EEB91}" type="sibTrans" cxnId="{300A4E83-1559-4C2B-B2FC-96872EAB7F85}">
      <dgm:prSet/>
      <dgm:spPr/>
      <dgm:t>
        <a:bodyPr/>
        <a:lstStyle/>
        <a:p>
          <a:endParaRPr lang="fr-FR"/>
        </a:p>
      </dgm:t>
    </dgm:pt>
    <dgm:pt modelId="{6299622A-753E-463B-A14F-445F95492E1B}">
      <dgm:prSet phldrT="[Texte]" custT="1"/>
      <dgm:spPr/>
      <dgm:t>
        <a:bodyPr/>
        <a:lstStyle/>
        <a:p>
          <a:r>
            <a:rPr lang="fr-FR" sz="1400" b="1" dirty="0"/>
            <a:t>Constat n°3:</a:t>
          </a:r>
        </a:p>
        <a:p>
          <a:r>
            <a:rPr lang="fr-FR" sz="1400" dirty="0"/>
            <a:t>Le recrutement sur des postes </a:t>
          </a:r>
          <a:r>
            <a:rPr lang="fr-FR" sz="1400" dirty="0" err="1"/>
            <a:t>adpatés</a:t>
          </a:r>
          <a:r>
            <a:rPr lang="fr-FR" sz="1400" dirty="0"/>
            <a:t> et via  les canaux spécifiques ne couvre qu’une partie des postes et des chercheurs d’emploi</a:t>
          </a:r>
        </a:p>
      </dgm:t>
    </dgm:pt>
    <dgm:pt modelId="{302DCD72-EB04-4CDC-BB8F-D5ACF3B1537D}" type="parTrans" cxnId="{E101D411-C933-4AB8-965C-F3EE256FF434}">
      <dgm:prSet/>
      <dgm:spPr/>
      <dgm:t>
        <a:bodyPr/>
        <a:lstStyle/>
        <a:p>
          <a:endParaRPr lang="fr-FR"/>
        </a:p>
      </dgm:t>
    </dgm:pt>
    <dgm:pt modelId="{794DDC7C-D0D0-4AE2-A0E8-FF060C1021D9}" type="sibTrans" cxnId="{E101D411-C933-4AB8-965C-F3EE256FF434}">
      <dgm:prSet/>
      <dgm:spPr/>
      <dgm:t>
        <a:bodyPr/>
        <a:lstStyle/>
        <a:p>
          <a:endParaRPr lang="fr-FR"/>
        </a:p>
      </dgm:t>
    </dgm:pt>
    <dgm:pt modelId="{4C184376-ADF5-44AF-B08F-B92F6409DB0C}" type="pres">
      <dgm:prSet presAssocID="{CE825B83-B3F7-4782-BC2E-79E747142520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6C5E25E-B931-486F-AE29-C280B6020769}" type="pres">
      <dgm:prSet presAssocID="{219BD0E1-E66D-45E0-93C8-DB7A4C29C919}" presName="centerShape" presStyleLbl="node0" presStyleIdx="0" presStyleCnt="1" custScaleX="224901" custLinFactNeighborX="1478" custLinFactNeighborY="51990"/>
      <dgm:spPr/>
    </dgm:pt>
    <dgm:pt modelId="{6E00FFBD-9124-4481-887B-D7A93C3B4827}" type="pres">
      <dgm:prSet presAssocID="{78B83606-ED8C-490E-88EE-79D40B4C48C7}" presName="parTrans" presStyleLbl="bgSibTrans2D1" presStyleIdx="0" presStyleCnt="3"/>
      <dgm:spPr/>
    </dgm:pt>
    <dgm:pt modelId="{368BA242-134F-4E33-BD56-1799F2822EAA}" type="pres">
      <dgm:prSet presAssocID="{EBD7C597-B0B3-468E-B94C-E6149E7D78D8}" presName="node" presStyleLbl="node1" presStyleIdx="0" presStyleCnt="3" custScaleX="159877" custScaleY="169979" custRadScaleRad="186679" custRadScaleInc="-10065">
        <dgm:presLayoutVars>
          <dgm:bulletEnabled val="1"/>
        </dgm:presLayoutVars>
      </dgm:prSet>
      <dgm:spPr/>
    </dgm:pt>
    <dgm:pt modelId="{2E701A9B-5A62-4531-ADBC-BA712FD40B75}" type="pres">
      <dgm:prSet presAssocID="{24C92CFB-A3A3-4D1D-BE83-C14E7B9F3C94}" presName="parTrans" presStyleLbl="bgSibTrans2D1" presStyleIdx="1" presStyleCnt="3" custScaleX="82132" custLinFactNeighborX="-8083" custLinFactNeighborY="23127"/>
      <dgm:spPr/>
    </dgm:pt>
    <dgm:pt modelId="{FB49CD65-24D8-4323-9E1B-901291A86799}" type="pres">
      <dgm:prSet presAssocID="{B4AA2120-F6A2-455C-A7A0-55E35EAF8C9E}" presName="node" presStyleLbl="node1" presStyleIdx="1" presStyleCnt="3" custScaleX="167426" custScaleY="131748" custRadScaleRad="96553">
        <dgm:presLayoutVars>
          <dgm:bulletEnabled val="1"/>
        </dgm:presLayoutVars>
      </dgm:prSet>
      <dgm:spPr/>
    </dgm:pt>
    <dgm:pt modelId="{7A52A226-7C31-4041-B8D1-483B925913DB}" type="pres">
      <dgm:prSet presAssocID="{302DCD72-EB04-4CDC-BB8F-D5ACF3B1537D}" presName="parTrans" presStyleLbl="bgSibTrans2D1" presStyleIdx="2" presStyleCnt="3"/>
      <dgm:spPr/>
    </dgm:pt>
    <dgm:pt modelId="{7CC6FB26-CA9F-47B4-93E4-F1FD26B03DCF}" type="pres">
      <dgm:prSet presAssocID="{6299622A-753E-463B-A14F-445F95492E1B}" presName="node" presStyleLbl="node1" presStyleIdx="2" presStyleCnt="3" custScaleX="165629" custScaleY="169156" custRadScaleRad="171845" custRadScaleInc="3861">
        <dgm:presLayoutVars>
          <dgm:bulletEnabled val="1"/>
        </dgm:presLayoutVars>
      </dgm:prSet>
      <dgm:spPr/>
    </dgm:pt>
  </dgm:ptLst>
  <dgm:cxnLst>
    <dgm:cxn modelId="{AB864D02-2650-43D8-A82B-ED977A84B5F4}" type="presOf" srcId="{6299622A-753E-463B-A14F-445F95492E1B}" destId="{7CC6FB26-CA9F-47B4-93E4-F1FD26B03DCF}" srcOrd="0" destOrd="0" presId="urn:microsoft.com/office/officeart/2005/8/layout/radial4"/>
    <dgm:cxn modelId="{F95D8C0E-B1C3-4EA8-AF8C-CA87B301478C}" type="presOf" srcId="{EBD7C597-B0B3-468E-B94C-E6149E7D78D8}" destId="{368BA242-134F-4E33-BD56-1799F2822EAA}" srcOrd="0" destOrd="0" presId="urn:microsoft.com/office/officeart/2005/8/layout/radial4"/>
    <dgm:cxn modelId="{E101D411-C933-4AB8-965C-F3EE256FF434}" srcId="{219BD0E1-E66D-45E0-93C8-DB7A4C29C919}" destId="{6299622A-753E-463B-A14F-445F95492E1B}" srcOrd="2" destOrd="0" parTransId="{302DCD72-EB04-4CDC-BB8F-D5ACF3B1537D}" sibTransId="{794DDC7C-D0D0-4AE2-A0E8-FF060C1021D9}"/>
    <dgm:cxn modelId="{D7C49839-E039-4D59-9EFA-D070C223F2A3}" srcId="{219BD0E1-E66D-45E0-93C8-DB7A4C29C919}" destId="{EBD7C597-B0B3-468E-B94C-E6149E7D78D8}" srcOrd="0" destOrd="0" parTransId="{78B83606-ED8C-490E-88EE-79D40B4C48C7}" sibTransId="{F4DFE1EC-278B-47E4-BA9F-93E6BB3FBE26}"/>
    <dgm:cxn modelId="{6625F857-A788-41F5-84BA-343BF73E0BE7}" type="presOf" srcId="{24C92CFB-A3A3-4D1D-BE83-C14E7B9F3C94}" destId="{2E701A9B-5A62-4531-ADBC-BA712FD40B75}" srcOrd="0" destOrd="0" presId="urn:microsoft.com/office/officeart/2005/8/layout/radial4"/>
    <dgm:cxn modelId="{8C26917A-1BAF-43DD-8014-4D42D9AB9200}" type="presOf" srcId="{302DCD72-EB04-4CDC-BB8F-D5ACF3B1537D}" destId="{7A52A226-7C31-4041-B8D1-483B925913DB}" srcOrd="0" destOrd="0" presId="urn:microsoft.com/office/officeart/2005/8/layout/radial4"/>
    <dgm:cxn modelId="{300A4E83-1559-4C2B-B2FC-96872EAB7F85}" srcId="{219BD0E1-E66D-45E0-93C8-DB7A4C29C919}" destId="{B4AA2120-F6A2-455C-A7A0-55E35EAF8C9E}" srcOrd="1" destOrd="0" parTransId="{24C92CFB-A3A3-4D1D-BE83-C14E7B9F3C94}" sibTransId="{D1BCFD98-F7CC-44F2-B369-FB40DF9EEB91}"/>
    <dgm:cxn modelId="{09177193-A7D8-442B-8F49-E09EF0DDFB32}" type="presOf" srcId="{B4AA2120-F6A2-455C-A7A0-55E35EAF8C9E}" destId="{FB49CD65-24D8-4323-9E1B-901291A86799}" srcOrd="0" destOrd="0" presId="urn:microsoft.com/office/officeart/2005/8/layout/radial4"/>
    <dgm:cxn modelId="{356368B4-17A1-44E8-99E3-F5095249ECB8}" type="presOf" srcId="{78B83606-ED8C-490E-88EE-79D40B4C48C7}" destId="{6E00FFBD-9124-4481-887B-D7A93C3B4827}" srcOrd="0" destOrd="0" presId="urn:microsoft.com/office/officeart/2005/8/layout/radial4"/>
    <dgm:cxn modelId="{A9E1E4BA-5D13-4917-8B77-996657422BC1}" srcId="{CE825B83-B3F7-4782-BC2E-79E747142520}" destId="{219BD0E1-E66D-45E0-93C8-DB7A4C29C919}" srcOrd="0" destOrd="0" parTransId="{0643856E-2090-4886-9BB9-554AEF95E6D8}" sibTransId="{CC3F4373-4A2C-4280-BD26-3DFC31ABEE65}"/>
    <dgm:cxn modelId="{CEDD9FD1-45FB-4EF4-A9D7-27BBA65E4A97}" type="presOf" srcId="{219BD0E1-E66D-45E0-93C8-DB7A4C29C919}" destId="{96C5E25E-B931-486F-AE29-C280B6020769}" srcOrd="0" destOrd="0" presId="urn:microsoft.com/office/officeart/2005/8/layout/radial4"/>
    <dgm:cxn modelId="{024929F4-61D0-4744-A9EC-5382FDA81D3C}" type="presOf" srcId="{CE825B83-B3F7-4782-BC2E-79E747142520}" destId="{4C184376-ADF5-44AF-B08F-B92F6409DB0C}" srcOrd="0" destOrd="0" presId="urn:microsoft.com/office/officeart/2005/8/layout/radial4"/>
    <dgm:cxn modelId="{FE8AD4DC-3E2A-423E-AF84-44E40CF22ACE}" type="presParOf" srcId="{4C184376-ADF5-44AF-B08F-B92F6409DB0C}" destId="{96C5E25E-B931-486F-AE29-C280B6020769}" srcOrd="0" destOrd="0" presId="urn:microsoft.com/office/officeart/2005/8/layout/radial4"/>
    <dgm:cxn modelId="{67F31B1D-E029-4538-A91B-FDEF42CE8A0D}" type="presParOf" srcId="{4C184376-ADF5-44AF-B08F-B92F6409DB0C}" destId="{6E00FFBD-9124-4481-887B-D7A93C3B4827}" srcOrd="1" destOrd="0" presId="urn:microsoft.com/office/officeart/2005/8/layout/radial4"/>
    <dgm:cxn modelId="{24DABB56-6088-468F-9F0C-BA77723545FC}" type="presParOf" srcId="{4C184376-ADF5-44AF-B08F-B92F6409DB0C}" destId="{368BA242-134F-4E33-BD56-1799F2822EAA}" srcOrd="2" destOrd="0" presId="urn:microsoft.com/office/officeart/2005/8/layout/radial4"/>
    <dgm:cxn modelId="{267C2B47-0380-41EB-8853-15631DC7A274}" type="presParOf" srcId="{4C184376-ADF5-44AF-B08F-B92F6409DB0C}" destId="{2E701A9B-5A62-4531-ADBC-BA712FD40B75}" srcOrd="3" destOrd="0" presId="urn:microsoft.com/office/officeart/2005/8/layout/radial4"/>
    <dgm:cxn modelId="{12D130F1-6A8B-4D9C-972E-A7038CE1945B}" type="presParOf" srcId="{4C184376-ADF5-44AF-B08F-B92F6409DB0C}" destId="{FB49CD65-24D8-4323-9E1B-901291A86799}" srcOrd="4" destOrd="0" presId="urn:microsoft.com/office/officeart/2005/8/layout/radial4"/>
    <dgm:cxn modelId="{6632083F-64BF-46A6-96AD-891A1BF52430}" type="presParOf" srcId="{4C184376-ADF5-44AF-B08F-B92F6409DB0C}" destId="{7A52A226-7C31-4041-B8D1-483B925913DB}" srcOrd="5" destOrd="0" presId="urn:microsoft.com/office/officeart/2005/8/layout/radial4"/>
    <dgm:cxn modelId="{424B4ADB-B2B7-4153-9982-D3D31094C73F}" type="presParOf" srcId="{4C184376-ADF5-44AF-B08F-B92F6409DB0C}" destId="{7CC6FB26-CA9F-47B4-93E4-F1FD26B03DCF}" srcOrd="6" destOrd="0" presId="urn:microsoft.com/office/officeart/2005/8/layout/radial4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38BC2DC-8CF5-47F6-8902-F8A0598FB101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BF2751DF-A162-425D-86CB-A8EA79C0D222}">
      <dgm:prSet phldrT="[Texte]" custT="1"/>
      <dgm:spPr>
        <a:solidFill>
          <a:schemeClr val="bg1"/>
        </a:solidFill>
        <a:ln>
          <a:solidFill>
            <a:schemeClr val="tx2"/>
          </a:solidFill>
        </a:ln>
      </dgm:spPr>
      <dgm:t>
        <a:bodyPr anchor="t" anchorCtr="0"/>
        <a:lstStyle/>
        <a:p>
          <a:r>
            <a:rPr lang="fr-FR" sz="3200" b="1" dirty="0">
              <a:solidFill>
                <a:schemeClr val="tx2"/>
              </a:solidFill>
            </a:rPr>
            <a:t>1</a:t>
          </a:r>
        </a:p>
        <a:p>
          <a:r>
            <a:rPr lang="fr-FR" sz="2400" b="1" dirty="0">
              <a:solidFill>
                <a:schemeClr val="tx1"/>
              </a:solidFill>
            </a:rPr>
            <a:t>Rédiger une offre d’emploi inclusive </a:t>
          </a:r>
          <a:r>
            <a:rPr lang="fr-FR" sz="2400" dirty="0">
              <a:solidFill>
                <a:schemeClr val="tx1"/>
              </a:solidFill>
            </a:rPr>
            <a:t>démontre votre volontarisme en terme d’inclusion</a:t>
          </a:r>
        </a:p>
        <a:p>
          <a:endParaRPr lang="fr-FR" sz="2400" dirty="0">
            <a:solidFill>
              <a:schemeClr val="tx1"/>
            </a:solidFill>
          </a:endParaRPr>
        </a:p>
        <a:p>
          <a:endParaRPr lang="fr-FR" sz="2400" dirty="0">
            <a:solidFill>
              <a:schemeClr val="tx1"/>
            </a:solidFill>
          </a:endParaRPr>
        </a:p>
        <a:p>
          <a:endParaRPr lang="fr-FR" sz="2400" dirty="0">
            <a:solidFill>
              <a:schemeClr val="tx1"/>
            </a:solidFill>
          </a:endParaRPr>
        </a:p>
        <a:p>
          <a:endParaRPr lang="fr-FR" sz="2400" dirty="0">
            <a:solidFill>
              <a:schemeClr val="tx1"/>
            </a:solidFill>
          </a:endParaRPr>
        </a:p>
        <a:p>
          <a:endParaRPr lang="fr-FR" sz="2400" dirty="0">
            <a:solidFill>
              <a:schemeClr val="tx1"/>
            </a:solidFill>
          </a:endParaRPr>
        </a:p>
      </dgm:t>
    </dgm:pt>
    <dgm:pt modelId="{188D7448-763F-4ECB-8ACD-51B3F483B479}" type="parTrans" cxnId="{5A3232CF-E4F8-48C0-85C7-FD83E1257BF1}">
      <dgm:prSet/>
      <dgm:spPr/>
      <dgm:t>
        <a:bodyPr/>
        <a:lstStyle/>
        <a:p>
          <a:endParaRPr lang="fr-FR"/>
        </a:p>
      </dgm:t>
    </dgm:pt>
    <dgm:pt modelId="{00980460-CC8F-4F83-97EA-E830F7AD3607}" type="sibTrans" cxnId="{5A3232CF-E4F8-48C0-85C7-FD83E1257BF1}">
      <dgm:prSet/>
      <dgm:spPr>
        <a:solidFill>
          <a:schemeClr val="bg1"/>
        </a:solidFill>
      </dgm:spPr>
      <dgm:t>
        <a:bodyPr/>
        <a:lstStyle/>
        <a:p>
          <a:endParaRPr lang="fr-FR"/>
        </a:p>
      </dgm:t>
    </dgm:pt>
    <dgm:pt modelId="{0FB70125-5332-44BF-8E5C-2B3C69E29714}">
      <dgm:prSet phldrT="[Texte]" custT="1"/>
      <dgm:spPr>
        <a:solidFill>
          <a:schemeClr val="bg1"/>
        </a:solidFill>
        <a:ln>
          <a:solidFill>
            <a:schemeClr val="tx2"/>
          </a:solidFill>
        </a:ln>
      </dgm:spPr>
      <dgm:t>
        <a:bodyPr anchor="t" anchorCtr="0"/>
        <a:lstStyle/>
        <a:p>
          <a:r>
            <a:rPr lang="fr-FR" sz="3200" b="1" dirty="0">
              <a:solidFill>
                <a:schemeClr val="tx2"/>
              </a:solidFill>
            </a:rPr>
            <a:t>2</a:t>
          </a:r>
        </a:p>
        <a:p>
          <a:r>
            <a:rPr lang="fr-FR" sz="2300" b="1" dirty="0">
              <a:solidFill>
                <a:schemeClr val="tx1"/>
              </a:solidFill>
            </a:rPr>
            <a:t>Publier les offres </a:t>
          </a:r>
          <a:r>
            <a:rPr lang="fr-FR" sz="2300" dirty="0">
              <a:solidFill>
                <a:schemeClr val="tx1"/>
              </a:solidFill>
            </a:rPr>
            <a:t>sur des </a:t>
          </a:r>
          <a:r>
            <a:rPr lang="fr-FR" sz="2300" dirty="0" err="1">
              <a:solidFill>
                <a:schemeClr val="tx1"/>
              </a:solidFill>
            </a:rPr>
            <a:t>jobboards</a:t>
          </a:r>
          <a:r>
            <a:rPr lang="fr-FR" sz="2300" dirty="0">
              <a:solidFill>
                <a:schemeClr val="tx1"/>
              </a:solidFill>
            </a:rPr>
            <a:t> accessibles et engagés et/ou faire appel à des partenaires spécialisés</a:t>
          </a:r>
        </a:p>
      </dgm:t>
    </dgm:pt>
    <dgm:pt modelId="{51856EB0-399E-461D-9462-F6BE000C35B3}" type="parTrans" cxnId="{804DB9DC-E081-4C4A-A5EF-5D279B63C967}">
      <dgm:prSet/>
      <dgm:spPr/>
      <dgm:t>
        <a:bodyPr/>
        <a:lstStyle/>
        <a:p>
          <a:endParaRPr lang="fr-FR"/>
        </a:p>
      </dgm:t>
    </dgm:pt>
    <dgm:pt modelId="{1A9C852E-8C3D-49C3-8367-A1F5C16BE4E7}" type="sibTrans" cxnId="{804DB9DC-E081-4C4A-A5EF-5D279B63C967}">
      <dgm:prSet/>
      <dgm:spPr>
        <a:solidFill>
          <a:schemeClr val="bg1"/>
        </a:solidFill>
      </dgm:spPr>
      <dgm:t>
        <a:bodyPr/>
        <a:lstStyle/>
        <a:p>
          <a:endParaRPr lang="fr-FR"/>
        </a:p>
      </dgm:t>
    </dgm:pt>
    <dgm:pt modelId="{434B5F14-72E9-409D-9774-A0469F8C6496}">
      <dgm:prSet phldrT="[Texte]" custT="1"/>
      <dgm:spPr>
        <a:solidFill>
          <a:schemeClr val="bg1"/>
        </a:solidFill>
        <a:ln>
          <a:solidFill>
            <a:schemeClr val="tx2"/>
          </a:solidFill>
        </a:ln>
      </dgm:spPr>
      <dgm:t>
        <a:bodyPr anchor="t" anchorCtr="0"/>
        <a:lstStyle/>
        <a:p>
          <a:r>
            <a:rPr lang="fr-FR" sz="3200" b="1" dirty="0">
              <a:solidFill>
                <a:schemeClr val="tx2"/>
              </a:solidFill>
            </a:rPr>
            <a:t>3</a:t>
          </a:r>
        </a:p>
        <a:p>
          <a:r>
            <a:rPr lang="fr-FR" sz="2300" b="1" dirty="0">
              <a:solidFill>
                <a:schemeClr val="tx1"/>
              </a:solidFill>
            </a:rPr>
            <a:t>Sensibiliser les équipes RH et le management </a:t>
          </a:r>
          <a:r>
            <a:rPr lang="fr-FR" sz="2300" dirty="0">
              <a:solidFill>
                <a:schemeClr val="tx1"/>
              </a:solidFill>
            </a:rPr>
            <a:t>aux bonnes pratiques à adopter lors des processus de recrutement et d’intégration</a:t>
          </a:r>
        </a:p>
      </dgm:t>
    </dgm:pt>
    <dgm:pt modelId="{0AB4D2AB-696E-4FC1-87D7-880AE2B0838A}" type="parTrans" cxnId="{C968EEF1-0BA9-484B-B67E-5FC218F48174}">
      <dgm:prSet/>
      <dgm:spPr/>
      <dgm:t>
        <a:bodyPr/>
        <a:lstStyle/>
        <a:p>
          <a:endParaRPr lang="fr-FR"/>
        </a:p>
      </dgm:t>
    </dgm:pt>
    <dgm:pt modelId="{D613926F-9CD4-40ED-A0BD-03104E10C7F1}" type="sibTrans" cxnId="{C968EEF1-0BA9-484B-B67E-5FC218F48174}">
      <dgm:prSet/>
      <dgm:spPr/>
      <dgm:t>
        <a:bodyPr/>
        <a:lstStyle/>
        <a:p>
          <a:endParaRPr lang="fr-FR"/>
        </a:p>
      </dgm:t>
    </dgm:pt>
    <dgm:pt modelId="{29B19150-61F9-455D-8D5A-5258B850258B}" type="pres">
      <dgm:prSet presAssocID="{D38BC2DC-8CF5-47F6-8902-F8A0598FB101}" presName="Name0" presStyleCnt="0">
        <dgm:presLayoutVars>
          <dgm:dir/>
          <dgm:resizeHandles val="exact"/>
        </dgm:presLayoutVars>
      </dgm:prSet>
      <dgm:spPr/>
    </dgm:pt>
    <dgm:pt modelId="{1C18212E-3143-40A7-A8FA-5BF7B4EC548F}" type="pres">
      <dgm:prSet presAssocID="{BF2751DF-A162-425D-86CB-A8EA79C0D222}" presName="node" presStyleLbl="node1" presStyleIdx="0" presStyleCnt="3">
        <dgm:presLayoutVars>
          <dgm:bulletEnabled val="1"/>
        </dgm:presLayoutVars>
      </dgm:prSet>
      <dgm:spPr/>
    </dgm:pt>
    <dgm:pt modelId="{3FD31D5C-DBC0-4899-897D-C60DC24F5A97}" type="pres">
      <dgm:prSet presAssocID="{00980460-CC8F-4F83-97EA-E830F7AD3607}" presName="sibTrans" presStyleLbl="sibTrans2D1" presStyleIdx="0" presStyleCnt="2"/>
      <dgm:spPr/>
    </dgm:pt>
    <dgm:pt modelId="{C52068A7-5328-4124-8C18-12B26C5F225C}" type="pres">
      <dgm:prSet presAssocID="{00980460-CC8F-4F83-97EA-E830F7AD3607}" presName="connectorText" presStyleLbl="sibTrans2D1" presStyleIdx="0" presStyleCnt="2"/>
      <dgm:spPr/>
    </dgm:pt>
    <dgm:pt modelId="{F165EDC9-3A8E-42C3-AFBB-B7909113A2BE}" type="pres">
      <dgm:prSet presAssocID="{0FB70125-5332-44BF-8E5C-2B3C69E29714}" presName="node" presStyleLbl="node1" presStyleIdx="1" presStyleCnt="3">
        <dgm:presLayoutVars>
          <dgm:bulletEnabled val="1"/>
        </dgm:presLayoutVars>
      </dgm:prSet>
      <dgm:spPr/>
    </dgm:pt>
    <dgm:pt modelId="{DBD2A21F-5553-4A67-BE94-CB68E4B5D531}" type="pres">
      <dgm:prSet presAssocID="{1A9C852E-8C3D-49C3-8367-A1F5C16BE4E7}" presName="sibTrans" presStyleLbl="sibTrans2D1" presStyleIdx="1" presStyleCnt="2"/>
      <dgm:spPr/>
    </dgm:pt>
    <dgm:pt modelId="{D122BA50-F57F-4CDC-8150-EA4832A06D96}" type="pres">
      <dgm:prSet presAssocID="{1A9C852E-8C3D-49C3-8367-A1F5C16BE4E7}" presName="connectorText" presStyleLbl="sibTrans2D1" presStyleIdx="1" presStyleCnt="2"/>
      <dgm:spPr/>
    </dgm:pt>
    <dgm:pt modelId="{7DC5AB74-08F3-44AE-B235-991BDDC6D95A}" type="pres">
      <dgm:prSet presAssocID="{434B5F14-72E9-409D-9774-A0469F8C6496}" presName="node" presStyleLbl="node1" presStyleIdx="2" presStyleCnt="3" custLinFactNeighborX="18127" custLinFactNeighborY="1221">
        <dgm:presLayoutVars>
          <dgm:bulletEnabled val="1"/>
        </dgm:presLayoutVars>
      </dgm:prSet>
      <dgm:spPr/>
    </dgm:pt>
  </dgm:ptLst>
  <dgm:cxnLst>
    <dgm:cxn modelId="{D56EB205-5FD6-4C64-A983-4A79449FB7A1}" type="presOf" srcId="{BF2751DF-A162-425D-86CB-A8EA79C0D222}" destId="{1C18212E-3143-40A7-A8FA-5BF7B4EC548F}" srcOrd="0" destOrd="0" presId="urn:microsoft.com/office/officeart/2005/8/layout/process1"/>
    <dgm:cxn modelId="{A0DA600B-4955-4504-BB1B-DCC79BF680B3}" type="presOf" srcId="{1A9C852E-8C3D-49C3-8367-A1F5C16BE4E7}" destId="{DBD2A21F-5553-4A67-BE94-CB68E4B5D531}" srcOrd="0" destOrd="0" presId="urn:microsoft.com/office/officeart/2005/8/layout/process1"/>
    <dgm:cxn modelId="{59EEAC27-35FA-466C-8660-D739EC9A6397}" type="presOf" srcId="{1A9C852E-8C3D-49C3-8367-A1F5C16BE4E7}" destId="{D122BA50-F57F-4CDC-8150-EA4832A06D96}" srcOrd="1" destOrd="0" presId="urn:microsoft.com/office/officeart/2005/8/layout/process1"/>
    <dgm:cxn modelId="{F26FAA66-AFFA-46A3-B1D3-2E65EB819D1D}" type="presOf" srcId="{0FB70125-5332-44BF-8E5C-2B3C69E29714}" destId="{F165EDC9-3A8E-42C3-AFBB-B7909113A2BE}" srcOrd="0" destOrd="0" presId="urn:microsoft.com/office/officeart/2005/8/layout/process1"/>
    <dgm:cxn modelId="{B56036B0-A602-485A-810C-A0FFDC613084}" type="presOf" srcId="{00980460-CC8F-4F83-97EA-E830F7AD3607}" destId="{3FD31D5C-DBC0-4899-897D-C60DC24F5A97}" srcOrd="0" destOrd="0" presId="urn:microsoft.com/office/officeart/2005/8/layout/process1"/>
    <dgm:cxn modelId="{5A3232CF-E4F8-48C0-85C7-FD83E1257BF1}" srcId="{D38BC2DC-8CF5-47F6-8902-F8A0598FB101}" destId="{BF2751DF-A162-425D-86CB-A8EA79C0D222}" srcOrd="0" destOrd="0" parTransId="{188D7448-763F-4ECB-8ACD-51B3F483B479}" sibTransId="{00980460-CC8F-4F83-97EA-E830F7AD3607}"/>
    <dgm:cxn modelId="{A86FFCD9-7C32-445A-8D02-7BD593ACC462}" type="presOf" srcId="{00980460-CC8F-4F83-97EA-E830F7AD3607}" destId="{C52068A7-5328-4124-8C18-12B26C5F225C}" srcOrd="1" destOrd="0" presId="urn:microsoft.com/office/officeart/2005/8/layout/process1"/>
    <dgm:cxn modelId="{804DB9DC-E081-4C4A-A5EF-5D279B63C967}" srcId="{D38BC2DC-8CF5-47F6-8902-F8A0598FB101}" destId="{0FB70125-5332-44BF-8E5C-2B3C69E29714}" srcOrd="1" destOrd="0" parTransId="{51856EB0-399E-461D-9462-F6BE000C35B3}" sibTransId="{1A9C852E-8C3D-49C3-8367-A1F5C16BE4E7}"/>
    <dgm:cxn modelId="{C968EEF1-0BA9-484B-B67E-5FC218F48174}" srcId="{D38BC2DC-8CF5-47F6-8902-F8A0598FB101}" destId="{434B5F14-72E9-409D-9774-A0469F8C6496}" srcOrd="2" destOrd="0" parTransId="{0AB4D2AB-696E-4FC1-87D7-880AE2B0838A}" sibTransId="{D613926F-9CD4-40ED-A0BD-03104E10C7F1}"/>
    <dgm:cxn modelId="{E10D88FB-1A86-410A-8E4B-F59E39556C3C}" type="presOf" srcId="{434B5F14-72E9-409D-9774-A0469F8C6496}" destId="{7DC5AB74-08F3-44AE-B235-991BDDC6D95A}" srcOrd="0" destOrd="0" presId="urn:microsoft.com/office/officeart/2005/8/layout/process1"/>
    <dgm:cxn modelId="{5CF7E7FD-2738-40CB-8DF6-67EB59470594}" type="presOf" srcId="{D38BC2DC-8CF5-47F6-8902-F8A0598FB101}" destId="{29B19150-61F9-455D-8D5A-5258B850258B}" srcOrd="0" destOrd="0" presId="urn:microsoft.com/office/officeart/2005/8/layout/process1"/>
    <dgm:cxn modelId="{E482FC7A-1B20-47DB-936E-FD66679CB68F}" type="presParOf" srcId="{29B19150-61F9-455D-8D5A-5258B850258B}" destId="{1C18212E-3143-40A7-A8FA-5BF7B4EC548F}" srcOrd="0" destOrd="0" presId="urn:microsoft.com/office/officeart/2005/8/layout/process1"/>
    <dgm:cxn modelId="{8BA23060-D045-4FF1-B8F4-2105E42F5167}" type="presParOf" srcId="{29B19150-61F9-455D-8D5A-5258B850258B}" destId="{3FD31D5C-DBC0-4899-897D-C60DC24F5A97}" srcOrd="1" destOrd="0" presId="urn:microsoft.com/office/officeart/2005/8/layout/process1"/>
    <dgm:cxn modelId="{838481FF-CB5F-4F92-82AD-056469E44130}" type="presParOf" srcId="{3FD31D5C-DBC0-4899-897D-C60DC24F5A97}" destId="{C52068A7-5328-4124-8C18-12B26C5F225C}" srcOrd="0" destOrd="0" presId="urn:microsoft.com/office/officeart/2005/8/layout/process1"/>
    <dgm:cxn modelId="{20AE654E-947E-48F7-907D-B0CFDFF17701}" type="presParOf" srcId="{29B19150-61F9-455D-8D5A-5258B850258B}" destId="{F165EDC9-3A8E-42C3-AFBB-B7909113A2BE}" srcOrd="2" destOrd="0" presId="urn:microsoft.com/office/officeart/2005/8/layout/process1"/>
    <dgm:cxn modelId="{99643BA3-345D-4547-850C-80C9ECDC2150}" type="presParOf" srcId="{29B19150-61F9-455D-8D5A-5258B850258B}" destId="{DBD2A21F-5553-4A67-BE94-CB68E4B5D531}" srcOrd="3" destOrd="0" presId="urn:microsoft.com/office/officeart/2005/8/layout/process1"/>
    <dgm:cxn modelId="{0F026467-EA77-485E-AA32-08BC2C5B5439}" type="presParOf" srcId="{DBD2A21F-5553-4A67-BE94-CB68E4B5D531}" destId="{D122BA50-F57F-4CDC-8150-EA4832A06D96}" srcOrd="0" destOrd="0" presId="urn:microsoft.com/office/officeart/2005/8/layout/process1"/>
    <dgm:cxn modelId="{DDF620AF-BA50-4CFF-B5ED-151DD6D7F899}" type="presParOf" srcId="{29B19150-61F9-455D-8D5A-5258B850258B}" destId="{7DC5AB74-08F3-44AE-B235-991BDDC6D95A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792E85-7EA4-7B46-A9CE-8CDD9B51B4F5}">
      <dsp:nvSpPr>
        <dsp:cNvPr id="0" name=""/>
        <dsp:cNvSpPr/>
      </dsp:nvSpPr>
      <dsp:spPr>
        <a:xfrm>
          <a:off x="2912782" y="1561651"/>
          <a:ext cx="2283719" cy="13357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/>
            <a:t>Réponses à l’OETH</a:t>
          </a:r>
        </a:p>
      </dsp:txBody>
      <dsp:txXfrm>
        <a:off x="3247225" y="1757272"/>
        <a:ext cx="1614833" cy="944543"/>
      </dsp:txXfrm>
    </dsp:sp>
    <dsp:sp modelId="{F215A07B-5FF5-8641-9958-AFDC490A67F2}">
      <dsp:nvSpPr>
        <dsp:cNvPr id="0" name=""/>
        <dsp:cNvSpPr/>
      </dsp:nvSpPr>
      <dsp:spPr>
        <a:xfrm rot="16200000">
          <a:off x="3940338" y="1433940"/>
          <a:ext cx="228606" cy="26815"/>
        </a:xfrm>
        <a:custGeom>
          <a:avLst/>
          <a:gdLst/>
          <a:ahLst/>
          <a:cxnLst/>
          <a:rect l="0" t="0" r="0" b="0"/>
          <a:pathLst>
            <a:path>
              <a:moveTo>
                <a:pt x="0" y="13407"/>
              </a:moveTo>
              <a:lnTo>
                <a:pt x="228606" y="13407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800" b="1" kern="1200"/>
        </a:p>
      </dsp:txBody>
      <dsp:txXfrm>
        <a:off x="4048926" y="1441632"/>
        <a:ext cx="11430" cy="11430"/>
      </dsp:txXfrm>
    </dsp:sp>
    <dsp:sp modelId="{CF3E011E-D84D-174E-B2E4-F56C1DD86A42}">
      <dsp:nvSpPr>
        <dsp:cNvPr id="0" name=""/>
        <dsp:cNvSpPr/>
      </dsp:nvSpPr>
      <dsp:spPr>
        <a:xfrm>
          <a:off x="2853067" y="-20136"/>
          <a:ext cx="2403149" cy="135318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/>
            <a:t>Employer des travailleurs handicapés</a:t>
          </a:r>
        </a:p>
      </dsp:txBody>
      <dsp:txXfrm>
        <a:off x="3205000" y="178033"/>
        <a:ext cx="1699283" cy="956843"/>
      </dsp:txXfrm>
    </dsp:sp>
    <dsp:sp modelId="{E398146D-5BD2-D748-9CF8-D95847838F15}">
      <dsp:nvSpPr>
        <dsp:cNvPr id="0" name=""/>
        <dsp:cNvSpPr/>
      </dsp:nvSpPr>
      <dsp:spPr>
        <a:xfrm rot="21536442">
          <a:off x="5195905" y="2192194"/>
          <a:ext cx="307044" cy="26815"/>
        </a:xfrm>
        <a:custGeom>
          <a:avLst/>
          <a:gdLst/>
          <a:ahLst/>
          <a:cxnLst/>
          <a:rect l="0" t="0" r="0" b="0"/>
          <a:pathLst>
            <a:path>
              <a:moveTo>
                <a:pt x="0" y="13407"/>
              </a:moveTo>
              <a:lnTo>
                <a:pt x="307044" y="13407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800" b="1" kern="1200"/>
        </a:p>
      </dsp:txBody>
      <dsp:txXfrm>
        <a:off x="5341751" y="2197926"/>
        <a:ext cx="15352" cy="15352"/>
      </dsp:txXfrm>
    </dsp:sp>
    <dsp:sp modelId="{F3AD2A22-BA90-D049-A011-61FFC37D7DE8}">
      <dsp:nvSpPr>
        <dsp:cNvPr id="0" name=""/>
        <dsp:cNvSpPr/>
      </dsp:nvSpPr>
      <dsp:spPr>
        <a:xfrm>
          <a:off x="5502491" y="1575635"/>
          <a:ext cx="1958592" cy="121805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/>
            <a:t>Verser une contribution à l’URSSAF</a:t>
          </a:r>
        </a:p>
      </dsp:txBody>
      <dsp:txXfrm>
        <a:off x="5789320" y="1754015"/>
        <a:ext cx="1384934" cy="861298"/>
      </dsp:txXfrm>
    </dsp:sp>
    <dsp:sp modelId="{61BA86CD-4679-4F49-A08D-B21E1A973993}">
      <dsp:nvSpPr>
        <dsp:cNvPr id="0" name=""/>
        <dsp:cNvSpPr/>
      </dsp:nvSpPr>
      <dsp:spPr>
        <a:xfrm rot="5400000">
          <a:off x="3906558" y="3032112"/>
          <a:ext cx="296167" cy="26815"/>
        </a:xfrm>
        <a:custGeom>
          <a:avLst/>
          <a:gdLst/>
          <a:ahLst/>
          <a:cxnLst/>
          <a:rect l="0" t="0" r="0" b="0"/>
          <a:pathLst>
            <a:path>
              <a:moveTo>
                <a:pt x="0" y="13407"/>
              </a:moveTo>
              <a:lnTo>
                <a:pt x="296167" y="13407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800" b="1" kern="1200"/>
        </a:p>
      </dsp:txBody>
      <dsp:txXfrm>
        <a:off x="4047237" y="3038115"/>
        <a:ext cx="14808" cy="14808"/>
      </dsp:txXfrm>
    </dsp:sp>
    <dsp:sp modelId="{1A8555F9-CE2B-E44E-8479-E1CEE825922A}">
      <dsp:nvSpPr>
        <dsp:cNvPr id="0" name=""/>
        <dsp:cNvSpPr/>
      </dsp:nvSpPr>
      <dsp:spPr>
        <a:xfrm>
          <a:off x="3075345" y="3193603"/>
          <a:ext cx="1958592" cy="121805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fr-FR" sz="1600" b="1" kern="1200" dirty="0"/>
            <a:t>Formaliser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fr-FR" sz="1600" b="1" kern="1200" dirty="0"/>
            <a:t>une politique handicap via un accord handicap</a:t>
          </a:r>
        </a:p>
      </dsp:txBody>
      <dsp:txXfrm>
        <a:off x="3362174" y="3371983"/>
        <a:ext cx="1384934" cy="861298"/>
      </dsp:txXfrm>
    </dsp:sp>
    <dsp:sp modelId="{332D18CE-831B-DF4D-A8D4-B6C1F5D5350A}">
      <dsp:nvSpPr>
        <dsp:cNvPr id="0" name=""/>
        <dsp:cNvSpPr/>
      </dsp:nvSpPr>
      <dsp:spPr>
        <a:xfrm rot="10916154">
          <a:off x="2618718" y="2172604"/>
          <a:ext cx="296049" cy="26815"/>
        </a:xfrm>
        <a:custGeom>
          <a:avLst/>
          <a:gdLst/>
          <a:ahLst/>
          <a:cxnLst/>
          <a:rect l="0" t="0" r="0" b="0"/>
          <a:pathLst>
            <a:path>
              <a:moveTo>
                <a:pt x="0" y="13407"/>
              </a:moveTo>
              <a:lnTo>
                <a:pt x="296049" y="13407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800" b="1" kern="1200"/>
        </a:p>
      </dsp:txBody>
      <dsp:txXfrm rot="10800000">
        <a:off x="2759342" y="2178610"/>
        <a:ext cx="14802" cy="14802"/>
      </dsp:txXfrm>
    </dsp:sp>
    <dsp:sp modelId="{2E918B79-B237-5E45-B961-3F259A0FCA58}">
      <dsp:nvSpPr>
        <dsp:cNvPr id="0" name=""/>
        <dsp:cNvSpPr/>
      </dsp:nvSpPr>
      <dsp:spPr>
        <a:xfrm>
          <a:off x="661653" y="1538929"/>
          <a:ext cx="1958592" cy="121805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/>
            <a:t>Accueillir des stagiaires</a:t>
          </a:r>
        </a:p>
      </dsp:txBody>
      <dsp:txXfrm>
        <a:off x="948482" y="1717309"/>
        <a:ext cx="1384934" cy="8612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1B051B-0148-4003-8B05-E7F7E4827323}">
      <dsp:nvSpPr>
        <dsp:cNvPr id="0" name=""/>
        <dsp:cNvSpPr/>
      </dsp:nvSpPr>
      <dsp:spPr>
        <a:xfrm rot="5400000">
          <a:off x="4874741" y="-1816657"/>
          <a:ext cx="1218944" cy="516161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 dirty="0"/>
            <a:t>Les entreprises avec une diversité supérieure à la moyenne ont des marges EBIT supérieures de 9 points</a:t>
          </a:r>
        </a:p>
      </dsp:txBody>
      <dsp:txXfrm rot="-5400000">
        <a:off x="2903407" y="214181"/>
        <a:ext cx="5102108" cy="1099936"/>
      </dsp:txXfrm>
    </dsp:sp>
    <dsp:sp modelId="{F11E8E66-18D6-4EF5-8516-A5F9FEC14A33}">
      <dsp:nvSpPr>
        <dsp:cNvPr id="0" name=""/>
        <dsp:cNvSpPr/>
      </dsp:nvSpPr>
      <dsp:spPr>
        <a:xfrm>
          <a:off x="0" y="2308"/>
          <a:ext cx="2903407" cy="15236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 dirty="0"/>
            <a:t>L’inclusion comme levier de performance</a:t>
          </a:r>
        </a:p>
      </dsp:txBody>
      <dsp:txXfrm>
        <a:off x="74380" y="76688"/>
        <a:ext cx="2754647" cy="1374921"/>
      </dsp:txXfrm>
    </dsp:sp>
    <dsp:sp modelId="{6F96D2CE-3AEF-42C1-B62A-82AA87947917}">
      <dsp:nvSpPr>
        <dsp:cNvPr id="0" name=""/>
        <dsp:cNvSpPr/>
      </dsp:nvSpPr>
      <dsp:spPr>
        <a:xfrm rot="5400000">
          <a:off x="4874741" y="-216791"/>
          <a:ext cx="1218944" cy="516161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 dirty="0"/>
            <a:t>Le recrutement inclusif démontre l’ouverture de l’entreprise sur le plan humain et favorise la coopération, l’esprit d’équipe et l’engagement des salariés</a:t>
          </a:r>
        </a:p>
      </dsp:txBody>
      <dsp:txXfrm rot="-5400000">
        <a:off x="2903407" y="1814047"/>
        <a:ext cx="5102108" cy="1099936"/>
      </dsp:txXfrm>
    </dsp:sp>
    <dsp:sp modelId="{AFAD49BB-FFB1-4F40-89A7-BCDE392F60E4}">
      <dsp:nvSpPr>
        <dsp:cNvPr id="0" name=""/>
        <dsp:cNvSpPr/>
      </dsp:nvSpPr>
      <dsp:spPr>
        <a:xfrm>
          <a:off x="0" y="1602173"/>
          <a:ext cx="2903407" cy="15236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 dirty="0"/>
            <a:t>Un levier d’engagement et de fidélisation des salariés</a:t>
          </a:r>
        </a:p>
      </dsp:txBody>
      <dsp:txXfrm>
        <a:off x="74380" y="1676553"/>
        <a:ext cx="2754647" cy="1374921"/>
      </dsp:txXfrm>
    </dsp:sp>
    <dsp:sp modelId="{A3108BC2-63E0-4786-B1D2-BFE65A144BC9}">
      <dsp:nvSpPr>
        <dsp:cNvPr id="0" name=""/>
        <dsp:cNvSpPr/>
      </dsp:nvSpPr>
      <dsp:spPr>
        <a:xfrm rot="5400000">
          <a:off x="4874741" y="1383073"/>
          <a:ext cx="1218944" cy="516161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 dirty="0"/>
            <a:t>Le recrutement de travailleurs en situation de handicap permet de répondre à l’obligation d’emploi et favorise les déclarations de RQTH grâce au climat de confiance créé</a:t>
          </a:r>
        </a:p>
      </dsp:txBody>
      <dsp:txXfrm rot="-5400000">
        <a:off x="2903407" y="3413911"/>
        <a:ext cx="5102108" cy="1099936"/>
      </dsp:txXfrm>
    </dsp:sp>
    <dsp:sp modelId="{57F3DE9E-9CFF-49F1-B06A-FBF52928C3D3}">
      <dsp:nvSpPr>
        <dsp:cNvPr id="0" name=""/>
        <dsp:cNvSpPr/>
      </dsp:nvSpPr>
      <dsp:spPr>
        <a:xfrm>
          <a:off x="0" y="3202039"/>
          <a:ext cx="2903407" cy="15236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 dirty="0"/>
            <a:t>Une solution efficiente pour remplir une obligation légale</a:t>
          </a:r>
        </a:p>
      </dsp:txBody>
      <dsp:txXfrm>
        <a:off x="74380" y="3276419"/>
        <a:ext cx="2754647" cy="137492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C5E25E-B931-486F-AE29-C280B6020769}">
      <dsp:nvSpPr>
        <dsp:cNvPr id="0" name=""/>
        <dsp:cNvSpPr/>
      </dsp:nvSpPr>
      <dsp:spPr>
        <a:xfrm>
          <a:off x="2728449" y="1729727"/>
          <a:ext cx="3108568" cy="1382194"/>
        </a:xfrm>
        <a:prstGeom prst="ellipse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 dirty="0"/>
            <a:t>Rendre les offres inclusives répond à ces problématiques</a:t>
          </a:r>
        </a:p>
      </dsp:txBody>
      <dsp:txXfrm>
        <a:off x="3183688" y="1932145"/>
        <a:ext cx="2198090" cy="977358"/>
      </dsp:txXfrm>
    </dsp:sp>
    <dsp:sp modelId="{6E00FFBD-9124-4481-887B-D7A93C3B4827}">
      <dsp:nvSpPr>
        <dsp:cNvPr id="0" name=""/>
        <dsp:cNvSpPr/>
      </dsp:nvSpPr>
      <dsp:spPr>
        <a:xfrm rot="12413466">
          <a:off x="1155737" y="1172288"/>
          <a:ext cx="2106868" cy="39392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8BA242-134F-4E33-BD56-1799F2822EAA}">
      <dsp:nvSpPr>
        <dsp:cNvPr id="0" name=""/>
        <dsp:cNvSpPr/>
      </dsp:nvSpPr>
      <dsp:spPr>
        <a:xfrm>
          <a:off x="219987" y="0"/>
          <a:ext cx="2099320" cy="17855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/>
            <a:t>Constat n°1: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Les personnes en situation de handicap hésitent à postuler sur des offres d’emploi standards sur des canaux tout public</a:t>
          </a:r>
        </a:p>
      </dsp:txBody>
      <dsp:txXfrm>
        <a:off x="272285" y="52298"/>
        <a:ext cx="1994724" cy="1680978"/>
      </dsp:txXfrm>
    </dsp:sp>
    <dsp:sp modelId="{2E701A9B-5A62-4531-ADBC-BA712FD40B75}">
      <dsp:nvSpPr>
        <dsp:cNvPr id="0" name=""/>
        <dsp:cNvSpPr/>
      </dsp:nvSpPr>
      <dsp:spPr>
        <a:xfrm rot="16094785">
          <a:off x="3752648" y="1065600"/>
          <a:ext cx="821896" cy="39392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49CD65-24D8-4323-9E1B-901291A86799}">
      <dsp:nvSpPr>
        <dsp:cNvPr id="0" name=""/>
        <dsp:cNvSpPr/>
      </dsp:nvSpPr>
      <dsp:spPr>
        <a:xfrm>
          <a:off x="3129950" y="-20642"/>
          <a:ext cx="2198444" cy="13839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/>
            <a:t>Constat n°2: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Beaucoup de chercheurs d’emploi ne déclarent pas leur handicap, ayant crainte du biais potentiellement induit</a:t>
          </a:r>
        </a:p>
      </dsp:txBody>
      <dsp:txXfrm>
        <a:off x="3170485" y="19893"/>
        <a:ext cx="2117374" cy="1302900"/>
      </dsp:txXfrm>
    </dsp:sp>
    <dsp:sp modelId="{7A52A226-7C31-4041-B8D1-483B925913DB}">
      <dsp:nvSpPr>
        <dsp:cNvPr id="0" name=""/>
        <dsp:cNvSpPr/>
      </dsp:nvSpPr>
      <dsp:spPr>
        <a:xfrm rot="19750000">
          <a:off x="5173914" y="1153668"/>
          <a:ext cx="1803426" cy="39392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C6FB26-CA9F-47B4-93E4-F1FD26B03DCF}">
      <dsp:nvSpPr>
        <dsp:cNvPr id="0" name=""/>
        <dsp:cNvSpPr/>
      </dsp:nvSpPr>
      <dsp:spPr>
        <a:xfrm>
          <a:off x="5762470" y="0"/>
          <a:ext cx="2174848" cy="17769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/>
            <a:t>Constat n°3: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Le recrutement sur des postes </a:t>
          </a:r>
          <a:r>
            <a:rPr lang="fr-FR" sz="1400" kern="1200" dirty="0" err="1"/>
            <a:t>adpatés</a:t>
          </a:r>
          <a:r>
            <a:rPr lang="fr-FR" sz="1400" kern="1200" dirty="0"/>
            <a:t> et via  les canaux spécifiques ne couvre qu’une partie des postes et des chercheurs d’emploi</a:t>
          </a:r>
        </a:p>
      </dsp:txBody>
      <dsp:txXfrm>
        <a:off x="5814514" y="52044"/>
        <a:ext cx="2070760" cy="167284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18212E-3143-40A7-A8FA-5BF7B4EC548F}">
      <dsp:nvSpPr>
        <dsp:cNvPr id="0" name=""/>
        <dsp:cNvSpPr/>
      </dsp:nvSpPr>
      <dsp:spPr>
        <a:xfrm>
          <a:off x="11212" y="0"/>
          <a:ext cx="2153712" cy="4738914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200" b="1" kern="1200" dirty="0">
              <a:solidFill>
                <a:schemeClr val="tx2"/>
              </a:solidFill>
            </a:rPr>
            <a:t>1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kern="1200" dirty="0">
              <a:solidFill>
                <a:schemeClr val="tx1"/>
              </a:solidFill>
            </a:rPr>
            <a:t>Rédiger une offre d’emploi inclusive </a:t>
          </a:r>
          <a:r>
            <a:rPr lang="fr-FR" sz="2400" kern="1200" dirty="0">
              <a:solidFill>
                <a:schemeClr val="tx1"/>
              </a:solidFill>
            </a:rPr>
            <a:t>démontre votre volontarisme en terme d’inclusion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400" kern="1200" dirty="0">
            <a:solidFill>
              <a:schemeClr val="tx1"/>
            </a:solidFill>
          </a:endParaRP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400" kern="1200" dirty="0">
            <a:solidFill>
              <a:schemeClr val="tx1"/>
            </a:solidFill>
          </a:endParaRP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400" kern="1200" dirty="0">
            <a:solidFill>
              <a:schemeClr val="tx1"/>
            </a:solidFill>
          </a:endParaRP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400" kern="1200" dirty="0">
            <a:solidFill>
              <a:schemeClr val="tx1"/>
            </a:solidFill>
          </a:endParaRP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400" kern="1200" dirty="0">
            <a:solidFill>
              <a:schemeClr val="tx1"/>
            </a:solidFill>
          </a:endParaRPr>
        </a:p>
      </dsp:txBody>
      <dsp:txXfrm>
        <a:off x="74292" y="63080"/>
        <a:ext cx="2027552" cy="4612754"/>
      </dsp:txXfrm>
    </dsp:sp>
    <dsp:sp modelId="{3FD31D5C-DBC0-4899-897D-C60DC24F5A97}">
      <dsp:nvSpPr>
        <dsp:cNvPr id="0" name=""/>
        <dsp:cNvSpPr/>
      </dsp:nvSpPr>
      <dsp:spPr>
        <a:xfrm>
          <a:off x="2380296" y="2102396"/>
          <a:ext cx="456587" cy="534120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200" kern="1200"/>
        </a:p>
      </dsp:txBody>
      <dsp:txXfrm>
        <a:off x="2380296" y="2209220"/>
        <a:ext cx="319611" cy="320472"/>
      </dsp:txXfrm>
    </dsp:sp>
    <dsp:sp modelId="{F165EDC9-3A8E-42C3-AFBB-B7909113A2BE}">
      <dsp:nvSpPr>
        <dsp:cNvPr id="0" name=""/>
        <dsp:cNvSpPr/>
      </dsp:nvSpPr>
      <dsp:spPr>
        <a:xfrm>
          <a:off x="3026410" y="0"/>
          <a:ext cx="2153712" cy="4738914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200" b="1" kern="1200" dirty="0">
              <a:solidFill>
                <a:schemeClr val="tx2"/>
              </a:solidFill>
            </a:rPr>
            <a:t>2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b="1" kern="1200" dirty="0">
              <a:solidFill>
                <a:schemeClr val="tx1"/>
              </a:solidFill>
            </a:rPr>
            <a:t>Publier les offres </a:t>
          </a:r>
          <a:r>
            <a:rPr lang="fr-FR" sz="2300" kern="1200" dirty="0">
              <a:solidFill>
                <a:schemeClr val="tx1"/>
              </a:solidFill>
            </a:rPr>
            <a:t>sur des </a:t>
          </a:r>
          <a:r>
            <a:rPr lang="fr-FR" sz="2300" kern="1200" dirty="0" err="1">
              <a:solidFill>
                <a:schemeClr val="tx1"/>
              </a:solidFill>
            </a:rPr>
            <a:t>jobboards</a:t>
          </a:r>
          <a:r>
            <a:rPr lang="fr-FR" sz="2300" kern="1200" dirty="0">
              <a:solidFill>
                <a:schemeClr val="tx1"/>
              </a:solidFill>
            </a:rPr>
            <a:t> accessibles et engagés et/ou faire appel à des partenaires spécialisés</a:t>
          </a:r>
        </a:p>
      </dsp:txBody>
      <dsp:txXfrm>
        <a:off x="3089490" y="63080"/>
        <a:ext cx="2027552" cy="4612754"/>
      </dsp:txXfrm>
    </dsp:sp>
    <dsp:sp modelId="{DBD2A21F-5553-4A67-BE94-CB68E4B5D531}">
      <dsp:nvSpPr>
        <dsp:cNvPr id="0" name=""/>
        <dsp:cNvSpPr/>
      </dsp:nvSpPr>
      <dsp:spPr>
        <a:xfrm>
          <a:off x="5398297" y="2102396"/>
          <a:ext cx="462529" cy="534120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200" kern="1200"/>
        </a:p>
      </dsp:txBody>
      <dsp:txXfrm>
        <a:off x="5398297" y="2209220"/>
        <a:ext cx="323770" cy="320472"/>
      </dsp:txXfrm>
    </dsp:sp>
    <dsp:sp modelId="{7DC5AB74-08F3-44AE-B235-991BDDC6D95A}">
      <dsp:nvSpPr>
        <dsp:cNvPr id="0" name=""/>
        <dsp:cNvSpPr/>
      </dsp:nvSpPr>
      <dsp:spPr>
        <a:xfrm>
          <a:off x="6052821" y="0"/>
          <a:ext cx="2153712" cy="4738914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200" b="1" kern="1200" dirty="0">
              <a:solidFill>
                <a:schemeClr val="tx2"/>
              </a:solidFill>
            </a:rPr>
            <a:t>3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b="1" kern="1200" dirty="0">
              <a:solidFill>
                <a:schemeClr val="tx1"/>
              </a:solidFill>
            </a:rPr>
            <a:t>Sensibiliser les équipes RH et le management </a:t>
          </a:r>
          <a:r>
            <a:rPr lang="fr-FR" sz="2300" kern="1200" dirty="0">
              <a:solidFill>
                <a:schemeClr val="tx1"/>
              </a:solidFill>
            </a:rPr>
            <a:t>aux bonnes pratiques à adopter lors des processus de recrutement et d’intégration</a:t>
          </a:r>
        </a:p>
      </dsp:txBody>
      <dsp:txXfrm>
        <a:off x="6115901" y="63080"/>
        <a:ext cx="2027552" cy="46127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B02C051A-353C-4EB7-BFA3-0316EBF4FE5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ED0019D-3483-4E73-9F8D-15619966976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E9882-9EF6-4B28-8994-6AC48E010BCD}" type="datetimeFigureOut">
              <a:rPr lang="fr-FR" smtClean="0"/>
              <a:t>09/07/2024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3608B04-7DBE-4987-A187-0F4D7442B6F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5BA54F2-5870-4681-9431-503EA233A8A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A4AEC2-9A24-4810-87C5-82BFB9403E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3102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416F87-77C4-4AA8-A64F-64FE07010A10}" type="datetimeFigureOut">
              <a:rPr lang="fr-FR" smtClean="0"/>
              <a:t>09/07/2024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C09E14-96D8-44EC-9A05-5CF1F0AD7C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299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3575" cy="3355975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baseline="0" dirty="0"/>
              <a:t>ST </a:t>
            </a:r>
          </a:p>
          <a:p>
            <a:r>
              <a:rPr lang="fr-FR" b="1" baseline="0" dirty="0"/>
              <a:t>Faire avancer le sujet du handicap permet de faire avancer d’autres enjeux stratégiques au sein de l’entreprise</a:t>
            </a:r>
          </a:p>
          <a:p>
            <a:endParaRPr lang="fr-FR" b="1" baseline="0" dirty="0"/>
          </a:p>
          <a:p>
            <a:r>
              <a:rPr lang="fr-FR" b="0" baseline="0" dirty="0"/>
              <a:t>L’intérêt de la mission du référent handicap réside aujourd’hui dans le fait que le sujet du handicap est à la croisée de plusieurs sujets importants en entreprise et vient servir plusieurs enjeux: (lire les enjeux et donner des exemples).</a:t>
            </a:r>
          </a:p>
          <a:p>
            <a:endParaRPr lang="fr-FR" b="0" baseline="0" dirty="0"/>
          </a:p>
          <a:p>
            <a:r>
              <a:rPr lang="fr-FR" b="0" baseline="0" dirty="0"/>
              <a:t>Tous ces sujets peuvent rendre le rôle de référent handicap central dans la stratégie RH.</a:t>
            </a:r>
            <a:endParaRPr lang="fr-FR" b="1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B5F9E-F4F7-40FB-8EA1-66C65E166BD9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9528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Source: Etude « Inclusives Cultures Have </a:t>
            </a:r>
            <a:r>
              <a:rPr lang="fr-FR" dirty="0" err="1"/>
              <a:t>Healthier</a:t>
            </a:r>
            <a:r>
              <a:rPr lang="fr-FR" dirty="0"/>
              <a:t> and </a:t>
            </a:r>
            <a:r>
              <a:rPr lang="fr-FR" dirty="0" err="1"/>
              <a:t>Happier</a:t>
            </a:r>
            <a:r>
              <a:rPr lang="fr-FR" dirty="0"/>
              <a:t> </a:t>
            </a:r>
            <a:r>
              <a:rPr lang="fr-FR" dirty="0" err="1"/>
              <a:t>Workers</a:t>
            </a:r>
            <a:r>
              <a:rPr lang="fr-FR" dirty="0"/>
              <a:t> » ( les cultures inclusives</a:t>
            </a:r>
            <a:r>
              <a:rPr lang="fr-FR" baseline="0" dirty="0"/>
              <a:t> ont des travailleurs en meilleure santé et plus heureux)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09E14-96D8-44EC-9A05-5CF1F0AD7C03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46761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Ne pas préjuger en attribuant des caractéristiques à un candidat en fonction de son handicap ( il va être souvent absent, il ne va pas être capable de, il ne va pas savoir faire…)</a:t>
            </a:r>
          </a:p>
          <a:p>
            <a:r>
              <a:rPr lang="fr-FR" dirty="0"/>
              <a:t>Ne pas discriminer: ne pas recruter une pers parce qu’elle est travailleur handicapé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C09E14-96D8-44EC-9A05-5CF1F0AD7C03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09283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fr-FR" sz="1200" baseline="0" dirty="0"/>
              <a:t>Afin de mener ces différentes actions et savoir comment vous y prendre, l’</a:t>
            </a:r>
            <a:r>
              <a:rPr lang="fr-FR" sz="1200" baseline="0" dirty="0" err="1"/>
              <a:t>Agefiph</a:t>
            </a:r>
            <a:r>
              <a:rPr lang="fr-FR" sz="1200" baseline="0" dirty="0"/>
              <a:t> est là pour vous conseiller et vous accompagner avec son service de conseil et </a:t>
            </a:r>
            <a:r>
              <a:rPr lang="fr-FR" sz="1200" baseline="0" dirty="0" err="1"/>
              <a:t>accompganement</a:t>
            </a:r>
            <a:r>
              <a:rPr lang="fr-FR" sz="1200" baseline="0" dirty="0"/>
              <a:t> des entreprises.</a:t>
            </a:r>
            <a:endParaRPr lang="fr-FR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fr-FR" sz="1200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fr-FR" sz="1200" baseline="0" dirty="0"/>
              <a:t>Pour schématiser, on peut identifier ce service de conseil et d’accompagnement en 3 parties : l’information, l’analyse et l’accompagnement. Peu importe le besoin que vous avez c</a:t>
            </a:r>
            <a:r>
              <a:rPr lang="fr-FR" sz="1200" dirty="0"/>
              <a:t>e qui est important de retenir c’est que</a:t>
            </a:r>
            <a:r>
              <a:rPr lang="fr-FR" sz="1200" baseline="0" dirty="0"/>
              <a:t> 1) l’</a:t>
            </a:r>
            <a:r>
              <a:rPr lang="fr-FR" sz="1200" baseline="0" dirty="0" err="1"/>
              <a:t>Agefiph</a:t>
            </a:r>
            <a:r>
              <a:rPr lang="fr-FR" sz="1200" baseline="0" dirty="0"/>
              <a:t> vous propose un accompagnement personnalisé et adapté à votre besoin </a:t>
            </a:r>
            <a:r>
              <a:rPr lang="fr-FR" sz="1200" u="sng" baseline="0" dirty="0"/>
              <a:t>et</a:t>
            </a:r>
            <a:r>
              <a:rPr lang="fr-FR" sz="1200" baseline="0" dirty="0"/>
              <a:t> 2) que c’est une offre graduelle.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fr-FR" sz="1200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fr-FR" sz="1200" baseline="0" dirty="0"/>
              <a:t>Une offre graduelle c’est-à-dire que notre disponibilité peut se résumer à une simple réponse si vous avez une question ponctuelle à un moment donné, et aller jusqu’à un accompagnement renforcé en mettant en place un plan d’actions.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FR" sz="1200" baseline="0" dirty="0"/>
              <a:t>Donc pour la partie information, on est en mesure de vous répondre à toutes les questions que vous vous posez, que ce soit sur les aides, les interlocuteurs à mobiliser, les ressources disponibles et également vos questions sur l’OETH et votre déclaration. 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FR" sz="1200" baseline="0" dirty="0"/>
              <a:t>Ou bien si vous souhaitez mettre l’accent sur l’alternance par exemple, on est là aussi pour vous conseiller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FR" sz="1200" baseline="0" dirty="0"/>
              <a:t>Mais on peut aussi vous accompagner sur la durée, si vous avez besoin d’un suivi, d’un conseil, d’un accompagnement + approfondi.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fr-FR" sz="1200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r>
              <a:rPr lang="fr-FR" sz="1200" dirty="0"/>
              <a:t>Et</a:t>
            </a:r>
            <a:r>
              <a:rPr lang="fr-FR" sz="1200" baseline="0" dirty="0"/>
              <a:t> pour ca, o</a:t>
            </a:r>
            <a:r>
              <a:rPr lang="fr-FR" sz="1200" dirty="0"/>
              <a:t>n va s’intéresser plus en détail à la</a:t>
            </a:r>
            <a:r>
              <a:rPr lang="fr-FR" sz="1200" baseline="0" dirty="0"/>
              <a:t> partie analyse avec 2 outils que l’</a:t>
            </a:r>
            <a:r>
              <a:rPr lang="fr-FR" sz="1200" baseline="0" dirty="0" err="1"/>
              <a:t>Agefiph</a:t>
            </a:r>
            <a:r>
              <a:rPr lang="fr-FR" sz="1200" baseline="0" dirty="0"/>
              <a:t> met à votre disposition pour passer à l’action, selon votre niveau d’autonomie, votre niveau d’engagement et le temps que vous pouvez y consacrer.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5AF895-B037-411C-ADB9-A09EF67A686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43670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65225" y="1241425"/>
            <a:ext cx="4468813" cy="3351213"/>
          </a:xfrm>
          <a:ln/>
        </p:spPr>
      </p:sp>
      <p:sp>
        <p:nvSpPr>
          <p:cNvPr id="38915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919248" y="4716781"/>
            <a:ext cx="5437826" cy="471519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i="0" u="none">
                <a:latin typeface="+mn-lt"/>
              </a:rPr>
              <a:t>4 minutes 11:30 | 16:00</a:t>
            </a:r>
            <a:endParaRPr lang="fr-FR"/>
          </a:p>
          <a:p>
            <a:endParaRPr lang="fr-FR" altLang="fr-FR">
              <a:latin typeface="Calibri (corps)"/>
              <a:cs typeface="Arial" panose="020B0604020202020204" pitchFamily="34" charset="0"/>
            </a:endParaRPr>
          </a:p>
          <a:p>
            <a:endParaRPr lang="fr-FR" altLang="fr-FR">
              <a:latin typeface="Calibri (corps)"/>
              <a:cs typeface="Arial" panose="020B0604020202020204" pitchFamily="34" charset="0"/>
            </a:endParaRPr>
          </a:p>
          <a:p>
            <a:r>
              <a:rPr lang="fr-FR" altLang="fr-FR">
                <a:latin typeface="Calibri (corps)"/>
                <a:cs typeface="Arial" panose="020B0604020202020204" pitchFamily="34" charset="0"/>
              </a:rPr>
              <a:t>Voici à présent une vidéo sur le recrutement </a:t>
            </a:r>
          </a:p>
          <a:p>
            <a:endParaRPr lang="fr-FR" altLang="fr-FR" b="1">
              <a:latin typeface="Calibri (corps)"/>
              <a:cs typeface="Arial" panose="020B0604020202020204" pitchFamily="34" charset="0"/>
            </a:endParaRPr>
          </a:p>
          <a:p>
            <a:r>
              <a:rPr lang="fr-FR" altLang="fr-FR" b="1">
                <a:latin typeface="Calibri (corps)"/>
                <a:cs typeface="Arial" panose="020B0604020202020204" pitchFamily="34" charset="0"/>
              </a:rPr>
              <a:t>(la vidéo est directement incluse dans la diapo suivante, il faut bien penser à avoir inclus le son de l’ordinateur au moment du partage d’écran.)</a:t>
            </a:r>
          </a:p>
          <a:p>
            <a:endParaRPr lang="fr-FR" altLang="fr-FR" b="1">
              <a:latin typeface="Calibri (corps)"/>
              <a:cs typeface="Arial" panose="020B0604020202020204" pitchFamily="34" charset="0"/>
            </a:endParaRPr>
          </a:p>
          <a:p>
            <a:r>
              <a:rPr lang="fr-FR" altLang="fr-FR" b="1">
                <a:latin typeface="Calibri (corps)"/>
                <a:cs typeface="Arial" panose="020B0604020202020204" pitchFamily="34" charset="0"/>
              </a:rPr>
              <a:t>Si besoin le lien : </a:t>
            </a:r>
          </a:p>
          <a:p>
            <a:r>
              <a:rPr lang="fr-FR" altLang="fr-FR" b="1">
                <a:latin typeface="Calibri (corps)"/>
                <a:cs typeface="Arial" panose="020B0604020202020204" pitchFamily="34" charset="0"/>
              </a:rPr>
              <a:t>https://www.youtube.com/watch?v=KqSrbzfAPXI </a:t>
            </a:r>
          </a:p>
        </p:txBody>
      </p:sp>
      <p:sp>
        <p:nvSpPr>
          <p:cNvPr id="3891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7081" indent="-28056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38115" indent="-223502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4629" indent="-223502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1144" indent="-223502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07658" indent="-22350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64172" indent="-22350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0686" indent="-22350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77200" indent="-22350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3028" fontAlgn="base">
              <a:spcBef>
                <a:spcPct val="0"/>
              </a:spcBef>
              <a:spcAft>
                <a:spcPct val="0"/>
              </a:spcAft>
              <a:defRPr/>
            </a:pPr>
            <a:fld id="{50777CE1-5C0D-49CC-8368-1EC41B404840}" type="slidenum">
              <a:rPr lang="fr-FR" altLang="fr-FR">
                <a:solidFill>
                  <a:srgbClr val="000000"/>
                </a:solidFill>
              </a:rPr>
              <a:pPr defTabSz="913028"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006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10B16957-E9A0-4685-8B64-9FF08587AB46}"/>
              </a:ext>
            </a:extLst>
          </p:cNvPr>
          <p:cNvSpPr/>
          <p:nvPr userDrawn="1"/>
        </p:nvSpPr>
        <p:spPr>
          <a:xfrm>
            <a:off x="0" y="4082902"/>
            <a:ext cx="9144000" cy="27750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3556186-7623-41E6-9695-A333D1AD539C}"/>
              </a:ext>
            </a:extLst>
          </p:cNvPr>
          <p:cNvSpPr/>
          <p:nvPr userDrawn="1"/>
        </p:nvSpPr>
        <p:spPr>
          <a:xfrm>
            <a:off x="0" y="0"/>
            <a:ext cx="9144000" cy="58585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BC059FB-3CFF-4989-9BB5-F1933C51AA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7080" y="335553"/>
            <a:ext cx="8463516" cy="1077322"/>
          </a:xfrm>
        </p:spPr>
        <p:txBody>
          <a:bodyPr anchor="t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F676A3F1-6BB9-4B94-8FFC-44512A708FFE}"/>
              </a:ext>
            </a:extLst>
          </p:cNvPr>
          <p:cNvGrpSpPr/>
          <p:nvPr userDrawn="1"/>
        </p:nvGrpSpPr>
        <p:grpSpPr>
          <a:xfrm>
            <a:off x="351711" y="6181725"/>
            <a:ext cx="1689747" cy="369011"/>
            <a:chOff x="-285750" y="5594350"/>
            <a:chExt cx="3076265" cy="671803"/>
          </a:xfrm>
        </p:grpSpPr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9BCBA8C0-0F34-4635-859D-F2AF03252360}"/>
                </a:ext>
              </a:extLst>
            </p:cNvPr>
            <p:cNvSpPr/>
            <p:nvPr/>
          </p:nvSpPr>
          <p:spPr>
            <a:xfrm>
              <a:off x="1326479" y="5751156"/>
              <a:ext cx="290305" cy="365237"/>
            </a:xfrm>
            <a:custGeom>
              <a:avLst/>
              <a:gdLst>
                <a:gd name="connsiteX0" fmla="*/ 166275 w 290305"/>
                <a:gd name="connsiteY0" fmla="*/ 0 h 365237"/>
                <a:gd name="connsiteX1" fmla="*/ 221717 w 290305"/>
                <a:gd name="connsiteY1" fmla="*/ 10715 h 365237"/>
                <a:gd name="connsiteX2" fmla="*/ 262179 w 290305"/>
                <a:gd name="connsiteY2" fmla="*/ 41307 h 365237"/>
                <a:gd name="connsiteX3" fmla="*/ 285443 w 290305"/>
                <a:gd name="connsiteY3" fmla="*/ 89410 h 365237"/>
                <a:gd name="connsiteX4" fmla="*/ 290305 w 290305"/>
                <a:gd name="connsiteY4" fmla="*/ 131577 h 365237"/>
                <a:gd name="connsiteX5" fmla="*/ 290305 w 290305"/>
                <a:gd name="connsiteY5" fmla="*/ 150937 h 365237"/>
                <a:gd name="connsiteX6" fmla="*/ 287511 w 290305"/>
                <a:gd name="connsiteY6" fmla="*/ 170539 h 365237"/>
                <a:gd name="connsiteX7" fmla="*/ 284722 w 290305"/>
                <a:gd name="connsiteY7" fmla="*/ 187151 h 365237"/>
                <a:gd name="connsiteX8" fmla="*/ 283251 w 290305"/>
                <a:gd name="connsiteY8" fmla="*/ 195922 h 365237"/>
                <a:gd name="connsiteX9" fmla="*/ 213123 w 290305"/>
                <a:gd name="connsiteY9" fmla="*/ 131577 h 365237"/>
                <a:gd name="connsiteX10" fmla="*/ 213123 w 290305"/>
                <a:gd name="connsiteY10" fmla="*/ 113789 h 365237"/>
                <a:gd name="connsiteX11" fmla="*/ 208273 w 290305"/>
                <a:gd name="connsiteY11" fmla="*/ 72478 h 365237"/>
                <a:gd name="connsiteX12" fmla="*/ 163528 w 290305"/>
                <a:gd name="connsiteY12" fmla="*/ 72478 h 365237"/>
                <a:gd name="connsiteX13" fmla="*/ 115765 w 290305"/>
                <a:gd name="connsiteY13" fmla="*/ 88769 h 365237"/>
                <a:gd name="connsiteX14" fmla="*/ 85505 w 290305"/>
                <a:gd name="connsiteY14" fmla="*/ 132141 h 365237"/>
                <a:gd name="connsiteX15" fmla="*/ 82132 w 290305"/>
                <a:gd name="connsiteY15" fmla="*/ 143926 h 365237"/>
                <a:gd name="connsiteX16" fmla="*/ 82132 w 290305"/>
                <a:gd name="connsiteY16" fmla="*/ 143926 h 365237"/>
                <a:gd name="connsiteX17" fmla="*/ 213123 w 290305"/>
                <a:gd name="connsiteY17" fmla="*/ 133585 h 365237"/>
                <a:gd name="connsiteX18" fmla="*/ 213123 w 290305"/>
                <a:gd name="connsiteY18" fmla="*/ 131578 h 365237"/>
                <a:gd name="connsiteX19" fmla="*/ 283247 w 290305"/>
                <a:gd name="connsiteY19" fmla="*/ 195922 h 365237"/>
                <a:gd name="connsiteX20" fmla="*/ 78555 w 290305"/>
                <a:gd name="connsiteY20" fmla="*/ 206653 h 365237"/>
                <a:gd name="connsiteX21" fmla="*/ 96637 w 290305"/>
                <a:gd name="connsiteY21" fmla="*/ 260779 h 365237"/>
                <a:gd name="connsiteX22" fmla="*/ 137701 w 290305"/>
                <a:gd name="connsiteY22" fmla="*/ 288658 h 365237"/>
                <a:gd name="connsiteX23" fmla="*/ 165588 w 290305"/>
                <a:gd name="connsiteY23" fmla="*/ 292119 h 365237"/>
                <a:gd name="connsiteX24" fmla="*/ 193421 w 290305"/>
                <a:gd name="connsiteY24" fmla="*/ 292119 h 365237"/>
                <a:gd name="connsiteX25" fmla="*/ 225521 w 290305"/>
                <a:gd name="connsiteY25" fmla="*/ 278054 h 365237"/>
                <a:gd name="connsiteX26" fmla="*/ 244977 w 290305"/>
                <a:gd name="connsiteY26" fmla="*/ 264186 h 365237"/>
                <a:gd name="connsiteX27" fmla="*/ 255021 w 290305"/>
                <a:gd name="connsiteY27" fmla="*/ 256982 h 365237"/>
                <a:gd name="connsiteX28" fmla="*/ 282661 w 290305"/>
                <a:gd name="connsiteY28" fmla="*/ 326129 h 365237"/>
                <a:gd name="connsiteX29" fmla="*/ 240366 w 290305"/>
                <a:gd name="connsiteY29" fmla="*/ 349899 h 365237"/>
                <a:gd name="connsiteX30" fmla="*/ 191202 w 290305"/>
                <a:gd name="connsiteY30" fmla="*/ 363262 h 365237"/>
                <a:gd name="connsiteX31" fmla="*/ 164901 w 290305"/>
                <a:gd name="connsiteY31" fmla="*/ 365237 h 365237"/>
                <a:gd name="connsiteX32" fmla="*/ 106820 w 290305"/>
                <a:gd name="connsiteY32" fmla="*/ 357257 h 365237"/>
                <a:gd name="connsiteX33" fmla="*/ 60265 w 290305"/>
                <a:gd name="connsiteY33" fmla="*/ 334047 h 365237"/>
                <a:gd name="connsiteX34" fmla="*/ 26274 w 290305"/>
                <a:gd name="connsiteY34" fmla="*/ 296703 h 365237"/>
                <a:gd name="connsiteX35" fmla="*/ 5877 w 290305"/>
                <a:gd name="connsiteY35" fmla="*/ 246308 h 365237"/>
                <a:gd name="connsiteX36" fmla="*/ 0 w 290305"/>
                <a:gd name="connsiteY36" fmla="*/ 192148 h 365237"/>
                <a:gd name="connsiteX37" fmla="*/ 7629 w 290305"/>
                <a:gd name="connsiteY37" fmla="*/ 132180 h 365237"/>
                <a:gd name="connsiteX38" fmla="*/ 29141 w 290305"/>
                <a:gd name="connsiteY38" fmla="*/ 80616 h 365237"/>
                <a:gd name="connsiteX39" fmla="*/ 62461 w 290305"/>
                <a:gd name="connsiteY39" fmla="*/ 39852 h 365237"/>
                <a:gd name="connsiteX40" fmla="*/ 105504 w 290305"/>
                <a:gd name="connsiteY40" fmla="*/ 12282 h 365237"/>
                <a:gd name="connsiteX41" fmla="*/ 156208 w 290305"/>
                <a:gd name="connsiteY41" fmla="*/ 312 h 365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290305" h="365237">
                  <a:moveTo>
                    <a:pt x="166275" y="0"/>
                  </a:moveTo>
                  <a:lnTo>
                    <a:pt x="221717" y="10715"/>
                  </a:lnTo>
                  <a:lnTo>
                    <a:pt x="262179" y="41307"/>
                  </a:lnTo>
                  <a:lnTo>
                    <a:pt x="285443" y="89410"/>
                  </a:lnTo>
                  <a:lnTo>
                    <a:pt x="290305" y="131577"/>
                  </a:lnTo>
                  <a:lnTo>
                    <a:pt x="290305" y="150937"/>
                  </a:lnTo>
                  <a:lnTo>
                    <a:pt x="287511" y="170539"/>
                  </a:lnTo>
                  <a:lnTo>
                    <a:pt x="284722" y="187151"/>
                  </a:lnTo>
                  <a:lnTo>
                    <a:pt x="283251" y="195922"/>
                  </a:lnTo>
                  <a:lnTo>
                    <a:pt x="213123" y="131577"/>
                  </a:lnTo>
                  <a:lnTo>
                    <a:pt x="213123" y="113789"/>
                  </a:lnTo>
                  <a:lnTo>
                    <a:pt x="208273" y="72478"/>
                  </a:lnTo>
                  <a:lnTo>
                    <a:pt x="163528" y="72478"/>
                  </a:lnTo>
                  <a:lnTo>
                    <a:pt x="115765" y="88769"/>
                  </a:lnTo>
                  <a:lnTo>
                    <a:pt x="85505" y="132141"/>
                  </a:lnTo>
                  <a:lnTo>
                    <a:pt x="82132" y="143926"/>
                  </a:lnTo>
                  <a:lnTo>
                    <a:pt x="82132" y="143926"/>
                  </a:lnTo>
                  <a:lnTo>
                    <a:pt x="213123" y="133585"/>
                  </a:lnTo>
                  <a:lnTo>
                    <a:pt x="213123" y="131578"/>
                  </a:lnTo>
                  <a:lnTo>
                    <a:pt x="283247" y="195922"/>
                  </a:lnTo>
                  <a:lnTo>
                    <a:pt x="78555" y="206653"/>
                  </a:lnTo>
                  <a:lnTo>
                    <a:pt x="96637" y="260779"/>
                  </a:lnTo>
                  <a:lnTo>
                    <a:pt x="137701" y="288658"/>
                  </a:lnTo>
                  <a:lnTo>
                    <a:pt x="165588" y="292119"/>
                  </a:lnTo>
                  <a:lnTo>
                    <a:pt x="193421" y="292119"/>
                  </a:lnTo>
                  <a:lnTo>
                    <a:pt x="225521" y="278054"/>
                  </a:lnTo>
                  <a:lnTo>
                    <a:pt x="244977" y="264186"/>
                  </a:lnTo>
                  <a:lnTo>
                    <a:pt x="255021" y="256982"/>
                  </a:lnTo>
                  <a:lnTo>
                    <a:pt x="282661" y="326129"/>
                  </a:lnTo>
                  <a:lnTo>
                    <a:pt x="240366" y="349899"/>
                  </a:lnTo>
                  <a:lnTo>
                    <a:pt x="191202" y="363262"/>
                  </a:lnTo>
                  <a:lnTo>
                    <a:pt x="164901" y="365237"/>
                  </a:lnTo>
                  <a:lnTo>
                    <a:pt x="106820" y="357257"/>
                  </a:lnTo>
                  <a:lnTo>
                    <a:pt x="60265" y="334047"/>
                  </a:lnTo>
                  <a:lnTo>
                    <a:pt x="26274" y="296703"/>
                  </a:lnTo>
                  <a:lnTo>
                    <a:pt x="5877" y="246308"/>
                  </a:lnTo>
                  <a:lnTo>
                    <a:pt x="0" y="192148"/>
                  </a:lnTo>
                  <a:lnTo>
                    <a:pt x="7629" y="132180"/>
                  </a:lnTo>
                  <a:lnTo>
                    <a:pt x="29141" y="80616"/>
                  </a:lnTo>
                  <a:lnTo>
                    <a:pt x="62461" y="39852"/>
                  </a:lnTo>
                  <a:lnTo>
                    <a:pt x="105504" y="12282"/>
                  </a:lnTo>
                  <a:lnTo>
                    <a:pt x="156208" y="312"/>
                  </a:lnTo>
                  <a:close/>
                </a:path>
              </a:pathLst>
            </a:custGeom>
            <a:solidFill>
              <a:schemeClr val="tx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9" name="object 14">
              <a:extLst>
                <a:ext uri="{FF2B5EF4-FFF2-40B4-BE49-F238E27FC236}">
                  <a16:creationId xmlns:a16="http://schemas.microsoft.com/office/drawing/2014/main" id="{3133BF2D-5FF4-4D92-8B72-9B5352488C1F}"/>
                </a:ext>
              </a:extLst>
            </p:cNvPr>
            <p:cNvSpPr/>
            <p:nvPr/>
          </p:nvSpPr>
          <p:spPr>
            <a:xfrm>
              <a:off x="1659423" y="5595268"/>
              <a:ext cx="242087" cy="514310"/>
            </a:xfrm>
            <a:custGeom>
              <a:avLst/>
              <a:gdLst/>
              <a:ahLst/>
              <a:cxnLst/>
              <a:rect l="l" t="t" r="r" b="b"/>
              <a:pathLst>
                <a:path w="62737" h="133286">
                  <a:moveTo>
                    <a:pt x="16748" y="16492"/>
                  </a:moveTo>
                  <a:lnTo>
                    <a:pt x="12699" y="28063"/>
                  </a:lnTo>
                  <a:lnTo>
                    <a:pt x="11480" y="42163"/>
                  </a:lnTo>
                  <a:lnTo>
                    <a:pt x="0" y="42163"/>
                  </a:lnTo>
                  <a:lnTo>
                    <a:pt x="0" y="60413"/>
                  </a:lnTo>
                  <a:lnTo>
                    <a:pt x="11468" y="60413"/>
                  </a:lnTo>
                  <a:lnTo>
                    <a:pt x="11468" y="133286"/>
                  </a:lnTo>
                  <a:lnTo>
                    <a:pt x="31292" y="133286"/>
                  </a:lnTo>
                  <a:lnTo>
                    <a:pt x="31292" y="60413"/>
                  </a:lnTo>
                  <a:lnTo>
                    <a:pt x="53352" y="60413"/>
                  </a:lnTo>
                  <a:lnTo>
                    <a:pt x="53352" y="42163"/>
                  </a:lnTo>
                  <a:lnTo>
                    <a:pt x="31305" y="42163"/>
                  </a:lnTo>
                  <a:lnTo>
                    <a:pt x="31407" y="34455"/>
                  </a:lnTo>
                  <a:lnTo>
                    <a:pt x="31991" y="28193"/>
                  </a:lnTo>
                  <a:lnTo>
                    <a:pt x="35280" y="23850"/>
                  </a:lnTo>
                  <a:lnTo>
                    <a:pt x="38099" y="20243"/>
                  </a:lnTo>
                  <a:lnTo>
                    <a:pt x="42036" y="18414"/>
                  </a:lnTo>
                  <a:lnTo>
                    <a:pt x="49720" y="18414"/>
                  </a:lnTo>
                  <a:lnTo>
                    <a:pt x="53339" y="19100"/>
                  </a:lnTo>
                  <a:lnTo>
                    <a:pt x="55524" y="19723"/>
                  </a:lnTo>
                  <a:lnTo>
                    <a:pt x="58394" y="20535"/>
                  </a:lnTo>
                  <a:lnTo>
                    <a:pt x="62737" y="2641"/>
                  </a:lnTo>
                  <a:lnTo>
                    <a:pt x="60121" y="1879"/>
                  </a:lnTo>
                  <a:lnTo>
                    <a:pt x="57175" y="1003"/>
                  </a:lnTo>
                  <a:lnTo>
                    <a:pt x="51815" y="0"/>
                  </a:lnTo>
                  <a:lnTo>
                    <a:pt x="44091" y="61"/>
                  </a:lnTo>
                  <a:lnTo>
                    <a:pt x="31432" y="3047"/>
                  </a:lnTo>
                  <a:lnTo>
                    <a:pt x="21056" y="10617"/>
                  </a:lnTo>
                  <a:lnTo>
                    <a:pt x="16748" y="16492"/>
                  </a:lnTo>
                  <a:close/>
                </a:path>
              </a:pathLst>
            </a:custGeom>
            <a:solidFill>
              <a:schemeClr val="tx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id="{50C9E45F-A77F-4BAA-AD72-DA5FF7D5FDD6}"/>
                </a:ext>
              </a:extLst>
            </p:cNvPr>
            <p:cNvSpPr/>
            <p:nvPr/>
          </p:nvSpPr>
          <p:spPr>
            <a:xfrm>
              <a:off x="945904" y="5751156"/>
              <a:ext cx="303243" cy="514997"/>
            </a:xfrm>
            <a:custGeom>
              <a:avLst/>
              <a:gdLst>
                <a:gd name="connsiteX0" fmla="*/ 203029 w 303243"/>
                <a:gd name="connsiteY0" fmla="*/ 71791 h 514997"/>
                <a:gd name="connsiteX1" fmla="*/ 146375 w 303243"/>
                <a:gd name="connsiteY1" fmla="*/ 82279 h 514997"/>
                <a:gd name="connsiteX2" fmla="*/ 105713 w 303243"/>
                <a:gd name="connsiteY2" fmla="*/ 112465 h 514997"/>
                <a:gd name="connsiteX3" fmla="*/ 105713 w 303243"/>
                <a:gd name="connsiteY3" fmla="*/ 112466 h 514997"/>
                <a:gd name="connsiteX4" fmla="*/ 82912 w 303243"/>
                <a:gd name="connsiteY4" fmla="*/ 160437 h 514997"/>
                <a:gd name="connsiteX5" fmla="*/ 78555 w 303243"/>
                <a:gd name="connsiteY5" fmla="*/ 200332 h 514997"/>
                <a:gd name="connsiteX6" fmla="*/ 91764 w 303243"/>
                <a:gd name="connsiteY6" fmla="*/ 261276 h 514997"/>
                <a:gd name="connsiteX7" fmla="*/ 128753 w 303243"/>
                <a:gd name="connsiteY7" fmla="*/ 290413 h 514997"/>
                <a:gd name="connsiteX8" fmla="*/ 143779 w 303243"/>
                <a:gd name="connsiteY8" fmla="*/ 292119 h 514997"/>
                <a:gd name="connsiteX9" fmla="*/ 185869 w 303243"/>
                <a:gd name="connsiteY9" fmla="*/ 276684 h 514997"/>
                <a:gd name="connsiteX10" fmla="*/ 218954 w 303243"/>
                <a:gd name="connsiteY10" fmla="*/ 233417 h 514997"/>
                <a:gd name="connsiteX11" fmla="*/ 226744 w 303243"/>
                <a:gd name="connsiteY11" fmla="*/ 214791 h 514997"/>
                <a:gd name="connsiteX12" fmla="*/ 226744 w 303243"/>
                <a:gd name="connsiteY12" fmla="*/ 72675 h 514997"/>
                <a:gd name="connsiteX13" fmla="*/ 209006 w 303243"/>
                <a:gd name="connsiteY13" fmla="*/ 71791 h 514997"/>
                <a:gd name="connsiteX14" fmla="*/ 203712 w 303243"/>
                <a:gd name="connsiteY14" fmla="*/ 0 h 514997"/>
                <a:gd name="connsiteX15" fmla="*/ 238606 w 303243"/>
                <a:gd name="connsiteY15" fmla="*/ 0 h 514997"/>
                <a:gd name="connsiteX16" fmla="*/ 258895 w 303243"/>
                <a:gd name="connsiteY16" fmla="*/ 1860 h 514997"/>
                <a:gd name="connsiteX17" fmla="*/ 294225 w 303243"/>
                <a:gd name="connsiteY17" fmla="*/ 8377 h 514997"/>
                <a:gd name="connsiteX18" fmla="*/ 303243 w 303243"/>
                <a:gd name="connsiteY18" fmla="*/ 10044 h 514997"/>
                <a:gd name="connsiteX19" fmla="*/ 303243 w 303243"/>
                <a:gd name="connsiteY19" fmla="*/ 331030 h 514997"/>
                <a:gd name="connsiteX20" fmla="*/ 296652 w 303243"/>
                <a:gd name="connsiteY20" fmla="*/ 398056 h 514997"/>
                <a:gd name="connsiteX21" fmla="*/ 277070 w 303243"/>
                <a:gd name="connsiteY21" fmla="*/ 450306 h 514997"/>
                <a:gd name="connsiteX22" fmla="*/ 244791 w 303243"/>
                <a:gd name="connsiteY22" fmla="*/ 487427 h 514997"/>
                <a:gd name="connsiteX23" fmla="*/ 200108 w 303243"/>
                <a:gd name="connsiteY23" fmla="*/ 509055 h 514997"/>
                <a:gd name="connsiteX24" fmla="*/ 151963 w 303243"/>
                <a:gd name="connsiteY24" fmla="*/ 514997 h 514997"/>
                <a:gd name="connsiteX25" fmla="*/ 101518 w 303243"/>
                <a:gd name="connsiteY25" fmla="*/ 510718 h 514997"/>
                <a:gd name="connsiteX26" fmla="*/ 53045 w 303243"/>
                <a:gd name="connsiteY26" fmla="*/ 498810 h 514997"/>
                <a:gd name="connsiteX27" fmla="*/ 29499 w 303243"/>
                <a:gd name="connsiteY27" fmla="*/ 489464 h 514997"/>
                <a:gd name="connsiteX28" fmla="*/ 20925 w 303243"/>
                <a:gd name="connsiteY28" fmla="*/ 485397 h 514997"/>
                <a:gd name="connsiteX29" fmla="*/ 42094 w 303243"/>
                <a:gd name="connsiteY29" fmla="*/ 414142 h 514997"/>
                <a:gd name="connsiteX30" fmla="*/ 53415 w 303243"/>
                <a:gd name="connsiteY30" fmla="*/ 418896 h 514997"/>
                <a:gd name="connsiteX31" fmla="*/ 105851 w 303243"/>
                <a:gd name="connsiteY31" fmla="*/ 437210 h 514997"/>
                <a:gd name="connsiteX32" fmla="*/ 149910 w 303243"/>
                <a:gd name="connsiteY32" fmla="*/ 444445 h 514997"/>
                <a:gd name="connsiteX33" fmla="*/ 157403 w 303243"/>
                <a:gd name="connsiteY33" fmla="*/ 444626 h 514997"/>
                <a:gd name="connsiteX34" fmla="*/ 186263 w 303243"/>
                <a:gd name="connsiteY34" fmla="*/ 439317 h 514997"/>
                <a:gd name="connsiteX35" fmla="*/ 218220 w 303243"/>
                <a:gd name="connsiteY35" fmla="*/ 402146 h 514997"/>
                <a:gd name="connsiteX36" fmla="*/ 229442 w 303243"/>
                <a:gd name="connsiteY36" fmla="*/ 327650 h 514997"/>
                <a:gd name="connsiteX37" fmla="*/ 229442 w 303243"/>
                <a:gd name="connsiteY37" fmla="*/ 318142 h 514997"/>
                <a:gd name="connsiteX38" fmla="*/ 189967 w 303243"/>
                <a:gd name="connsiteY38" fmla="*/ 351435 h 514997"/>
                <a:gd name="connsiteX39" fmla="*/ 142795 w 303243"/>
                <a:gd name="connsiteY39" fmla="*/ 365048 h 514997"/>
                <a:gd name="connsiteX40" fmla="*/ 142795 w 303243"/>
                <a:gd name="connsiteY40" fmla="*/ 365048 h 514997"/>
                <a:gd name="connsiteX41" fmla="*/ 136332 w 303243"/>
                <a:gd name="connsiteY41" fmla="*/ 365237 h 514997"/>
                <a:gd name="connsiteX42" fmla="*/ 83923 w 303243"/>
                <a:gd name="connsiteY42" fmla="*/ 355594 h 514997"/>
                <a:gd name="connsiteX43" fmla="*/ 42951 w 303243"/>
                <a:gd name="connsiteY43" fmla="*/ 327850 h 514997"/>
                <a:gd name="connsiteX44" fmla="*/ 14871 w 303243"/>
                <a:gd name="connsiteY44" fmla="*/ 283776 h 514997"/>
                <a:gd name="connsiteX45" fmla="*/ 1146 w 303243"/>
                <a:gd name="connsiteY45" fmla="*/ 225151 h 514997"/>
                <a:gd name="connsiteX46" fmla="*/ 0 w 303243"/>
                <a:gd name="connsiteY46" fmla="*/ 199645 h 514997"/>
                <a:gd name="connsiteX47" fmla="*/ 7312 w 303243"/>
                <a:gd name="connsiteY47" fmla="*/ 143088 h 514997"/>
                <a:gd name="connsiteX48" fmla="*/ 28180 w 303243"/>
                <a:gd name="connsiteY48" fmla="*/ 93743 h 514997"/>
                <a:gd name="connsiteX49" fmla="*/ 60975 w 303243"/>
                <a:gd name="connsiteY49" fmla="*/ 53196 h 514997"/>
                <a:gd name="connsiteX50" fmla="*/ 104077 w 303243"/>
                <a:gd name="connsiteY50" fmla="*/ 23037 h 514997"/>
                <a:gd name="connsiteX51" fmla="*/ 155868 w 303243"/>
                <a:gd name="connsiteY51" fmla="*/ 4858 h 514997"/>
                <a:gd name="connsiteX52" fmla="*/ 155868 w 303243"/>
                <a:gd name="connsiteY52" fmla="*/ 4858 h 514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303243" h="514997">
                  <a:moveTo>
                    <a:pt x="203029" y="71791"/>
                  </a:moveTo>
                  <a:lnTo>
                    <a:pt x="146375" y="82279"/>
                  </a:lnTo>
                  <a:lnTo>
                    <a:pt x="105713" y="112465"/>
                  </a:lnTo>
                  <a:lnTo>
                    <a:pt x="105713" y="112466"/>
                  </a:lnTo>
                  <a:lnTo>
                    <a:pt x="82912" y="160437"/>
                  </a:lnTo>
                  <a:lnTo>
                    <a:pt x="78555" y="200332"/>
                  </a:lnTo>
                  <a:lnTo>
                    <a:pt x="91764" y="261276"/>
                  </a:lnTo>
                  <a:lnTo>
                    <a:pt x="128753" y="290413"/>
                  </a:lnTo>
                  <a:lnTo>
                    <a:pt x="143779" y="292119"/>
                  </a:lnTo>
                  <a:lnTo>
                    <a:pt x="185869" y="276684"/>
                  </a:lnTo>
                  <a:lnTo>
                    <a:pt x="218954" y="233417"/>
                  </a:lnTo>
                  <a:lnTo>
                    <a:pt x="226744" y="214791"/>
                  </a:lnTo>
                  <a:lnTo>
                    <a:pt x="226744" y="72675"/>
                  </a:lnTo>
                  <a:lnTo>
                    <a:pt x="209006" y="71791"/>
                  </a:lnTo>
                  <a:close/>
                  <a:moveTo>
                    <a:pt x="203712" y="0"/>
                  </a:moveTo>
                  <a:lnTo>
                    <a:pt x="238606" y="0"/>
                  </a:lnTo>
                  <a:lnTo>
                    <a:pt x="258895" y="1860"/>
                  </a:lnTo>
                  <a:lnTo>
                    <a:pt x="294225" y="8377"/>
                  </a:lnTo>
                  <a:lnTo>
                    <a:pt x="303243" y="10044"/>
                  </a:lnTo>
                  <a:lnTo>
                    <a:pt x="303243" y="331030"/>
                  </a:lnTo>
                  <a:lnTo>
                    <a:pt x="296652" y="398056"/>
                  </a:lnTo>
                  <a:lnTo>
                    <a:pt x="277070" y="450306"/>
                  </a:lnTo>
                  <a:lnTo>
                    <a:pt x="244791" y="487427"/>
                  </a:lnTo>
                  <a:lnTo>
                    <a:pt x="200108" y="509055"/>
                  </a:lnTo>
                  <a:lnTo>
                    <a:pt x="151963" y="514997"/>
                  </a:lnTo>
                  <a:lnTo>
                    <a:pt x="101518" y="510718"/>
                  </a:lnTo>
                  <a:lnTo>
                    <a:pt x="53045" y="498810"/>
                  </a:lnTo>
                  <a:lnTo>
                    <a:pt x="29499" y="489464"/>
                  </a:lnTo>
                  <a:lnTo>
                    <a:pt x="20925" y="485397"/>
                  </a:lnTo>
                  <a:lnTo>
                    <a:pt x="42094" y="414142"/>
                  </a:lnTo>
                  <a:lnTo>
                    <a:pt x="53415" y="418896"/>
                  </a:lnTo>
                  <a:lnTo>
                    <a:pt x="105851" y="437210"/>
                  </a:lnTo>
                  <a:lnTo>
                    <a:pt x="149910" y="444445"/>
                  </a:lnTo>
                  <a:lnTo>
                    <a:pt x="157403" y="444626"/>
                  </a:lnTo>
                  <a:lnTo>
                    <a:pt x="186263" y="439317"/>
                  </a:lnTo>
                  <a:lnTo>
                    <a:pt x="218220" y="402146"/>
                  </a:lnTo>
                  <a:lnTo>
                    <a:pt x="229442" y="327650"/>
                  </a:lnTo>
                  <a:lnTo>
                    <a:pt x="229442" y="318142"/>
                  </a:lnTo>
                  <a:lnTo>
                    <a:pt x="189967" y="351435"/>
                  </a:lnTo>
                  <a:lnTo>
                    <a:pt x="142795" y="365048"/>
                  </a:lnTo>
                  <a:lnTo>
                    <a:pt x="142795" y="365048"/>
                  </a:lnTo>
                  <a:lnTo>
                    <a:pt x="136332" y="365237"/>
                  </a:lnTo>
                  <a:lnTo>
                    <a:pt x="83923" y="355594"/>
                  </a:lnTo>
                  <a:lnTo>
                    <a:pt x="42951" y="327850"/>
                  </a:lnTo>
                  <a:lnTo>
                    <a:pt x="14871" y="283776"/>
                  </a:lnTo>
                  <a:lnTo>
                    <a:pt x="1146" y="225151"/>
                  </a:lnTo>
                  <a:lnTo>
                    <a:pt x="0" y="199645"/>
                  </a:lnTo>
                  <a:lnTo>
                    <a:pt x="7312" y="143088"/>
                  </a:lnTo>
                  <a:lnTo>
                    <a:pt x="28180" y="93743"/>
                  </a:lnTo>
                  <a:lnTo>
                    <a:pt x="60975" y="53196"/>
                  </a:lnTo>
                  <a:lnTo>
                    <a:pt x="104077" y="23037"/>
                  </a:lnTo>
                  <a:lnTo>
                    <a:pt x="155868" y="4858"/>
                  </a:lnTo>
                  <a:lnTo>
                    <a:pt x="155868" y="4858"/>
                  </a:lnTo>
                  <a:close/>
                </a:path>
              </a:pathLst>
            </a:custGeom>
            <a:solidFill>
              <a:schemeClr val="tx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id="{474A8F49-F78F-4A25-963E-598B0A2C6925}"/>
                </a:ext>
              </a:extLst>
            </p:cNvPr>
            <p:cNvSpPr/>
            <p:nvPr/>
          </p:nvSpPr>
          <p:spPr>
            <a:xfrm>
              <a:off x="566702" y="5751839"/>
              <a:ext cx="301870" cy="364550"/>
            </a:xfrm>
            <a:custGeom>
              <a:avLst/>
              <a:gdLst>
                <a:gd name="connsiteX0" fmla="*/ 200282 w 301870"/>
                <a:gd name="connsiteY0" fmla="*/ 73115 h 364550"/>
                <a:gd name="connsiteX1" fmla="*/ 146087 w 301870"/>
                <a:gd name="connsiteY1" fmla="*/ 84633 h 364550"/>
                <a:gd name="connsiteX2" fmla="*/ 105601 w 301870"/>
                <a:gd name="connsiteY2" fmla="*/ 116625 h 364550"/>
                <a:gd name="connsiteX3" fmla="*/ 82514 w 301870"/>
                <a:gd name="connsiteY3" fmla="*/ 165233 h 364550"/>
                <a:gd name="connsiteX4" fmla="*/ 78553 w 301870"/>
                <a:gd name="connsiteY4" fmla="*/ 200319 h 364550"/>
                <a:gd name="connsiteX5" fmla="*/ 78555 w 301870"/>
                <a:gd name="connsiteY5" fmla="*/ 200332 h 364550"/>
                <a:gd name="connsiteX6" fmla="*/ 92053 w 301870"/>
                <a:gd name="connsiteY6" fmla="*/ 260408 h 364550"/>
                <a:gd name="connsiteX7" fmla="*/ 129930 w 301870"/>
                <a:gd name="connsiteY7" fmla="*/ 289526 h 364550"/>
                <a:gd name="connsiteX8" fmla="*/ 130730 w 301870"/>
                <a:gd name="connsiteY8" fmla="*/ 298055 h 364550"/>
                <a:gd name="connsiteX9" fmla="*/ 129930 w 301870"/>
                <a:gd name="connsiteY9" fmla="*/ 289526 h 364550"/>
                <a:gd name="connsiteX10" fmla="*/ 146523 w 301870"/>
                <a:gd name="connsiteY10" fmla="*/ 291432 h 364550"/>
                <a:gd name="connsiteX11" fmla="*/ 191056 w 301870"/>
                <a:gd name="connsiteY11" fmla="*/ 271984 h 364550"/>
                <a:gd name="connsiteX12" fmla="*/ 219163 w 301870"/>
                <a:gd name="connsiteY12" fmla="*/ 225927 h 364550"/>
                <a:gd name="connsiteX13" fmla="*/ 226008 w 301870"/>
                <a:gd name="connsiteY13" fmla="*/ 201312 h 364550"/>
                <a:gd name="connsiteX14" fmla="*/ 226008 w 301870"/>
                <a:gd name="connsiteY14" fmla="*/ 74438 h 364550"/>
                <a:gd name="connsiteX15" fmla="*/ 215474 w 301870"/>
                <a:gd name="connsiteY15" fmla="*/ 73261 h 364550"/>
                <a:gd name="connsiteX16" fmla="*/ 213911 w 301870"/>
                <a:gd name="connsiteY16" fmla="*/ 0 h 364550"/>
                <a:gd name="connsiteX17" fmla="*/ 235026 w 301870"/>
                <a:gd name="connsiteY17" fmla="*/ 0 h 364550"/>
                <a:gd name="connsiteX18" fmla="*/ 263499 w 301870"/>
                <a:gd name="connsiteY18" fmla="*/ 2790 h 364550"/>
                <a:gd name="connsiteX19" fmla="*/ 292655 w 301870"/>
                <a:gd name="connsiteY19" fmla="*/ 7644 h 364550"/>
                <a:gd name="connsiteX20" fmla="*/ 301870 w 301870"/>
                <a:gd name="connsiteY20" fmla="*/ 9160 h 364550"/>
                <a:gd name="connsiteX21" fmla="*/ 301870 w 301870"/>
                <a:gd name="connsiteY21" fmla="*/ 357740 h 364550"/>
                <a:gd name="connsiteX22" fmla="*/ 229438 w 301870"/>
                <a:gd name="connsiteY22" fmla="*/ 357740 h 364550"/>
                <a:gd name="connsiteX23" fmla="*/ 229438 w 301870"/>
                <a:gd name="connsiteY23" fmla="*/ 316915 h 364550"/>
                <a:gd name="connsiteX24" fmla="*/ 190400 w 301870"/>
                <a:gd name="connsiteY24" fmla="*/ 350451 h 364550"/>
                <a:gd name="connsiteX25" fmla="*/ 143092 w 301870"/>
                <a:gd name="connsiteY25" fmla="*/ 364373 h 364550"/>
                <a:gd name="connsiteX26" fmla="*/ 136968 w 301870"/>
                <a:gd name="connsiteY26" fmla="*/ 364550 h 364550"/>
                <a:gd name="connsiteX27" fmla="*/ 136968 w 301870"/>
                <a:gd name="connsiteY27" fmla="*/ 364550 h 364550"/>
                <a:gd name="connsiteX28" fmla="*/ 136968 w 301870"/>
                <a:gd name="connsiteY28" fmla="*/ 364550 h 364550"/>
                <a:gd name="connsiteX29" fmla="*/ 136965 w 301870"/>
                <a:gd name="connsiteY29" fmla="*/ 364550 h 364550"/>
                <a:gd name="connsiteX30" fmla="*/ 136965 w 301870"/>
                <a:gd name="connsiteY30" fmla="*/ 364550 h 364550"/>
                <a:gd name="connsiteX31" fmla="*/ 83938 w 301870"/>
                <a:gd name="connsiteY31" fmla="*/ 354915 h 364550"/>
                <a:gd name="connsiteX32" fmla="*/ 42596 w 301870"/>
                <a:gd name="connsiteY32" fmla="*/ 327206 h 364550"/>
                <a:gd name="connsiteX33" fmla="*/ 14435 w 301870"/>
                <a:gd name="connsiteY33" fmla="*/ 283209 h 364550"/>
                <a:gd name="connsiteX34" fmla="*/ 965 w 301870"/>
                <a:gd name="connsiteY34" fmla="*/ 224723 h 364550"/>
                <a:gd name="connsiteX35" fmla="*/ 0 w 301870"/>
                <a:gd name="connsiteY35" fmla="*/ 201705 h 364550"/>
                <a:gd name="connsiteX36" fmla="*/ 6193 w 301870"/>
                <a:gd name="connsiteY36" fmla="*/ 152897 h 364550"/>
                <a:gd name="connsiteX37" fmla="*/ 24572 w 301870"/>
                <a:gd name="connsiteY37" fmla="*/ 106106 h 364550"/>
                <a:gd name="connsiteX38" fmla="*/ 54836 w 301870"/>
                <a:gd name="connsiteY38" fmla="*/ 64378 h 364550"/>
                <a:gd name="connsiteX39" fmla="*/ 59041 w 301870"/>
                <a:gd name="connsiteY39" fmla="*/ 88482 h 364550"/>
                <a:gd name="connsiteX40" fmla="*/ 54836 w 301870"/>
                <a:gd name="connsiteY40" fmla="*/ 64374 h 364550"/>
                <a:gd name="connsiteX41" fmla="*/ 96680 w 301870"/>
                <a:gd name="connsiteY41" fmla="*/ 30754 h 364550"/>
                <a:gd name="connsiteX42" fmla="*/ 149806 w 301870"/>
                <a:gd name="connsiteY42" fmla="*/ 8277 h 364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301870" h="364550">
                  <a:moveTo>
                    <a:pt x="200282" y="73115"/>
                  </a:moveTo>
                  <a:lnTo>
                    <a:pt x="146087" y="84633"/>
                  </a:lnTo>
                  <a:lnTo>
                    <a:pt x="105601" y="116625"/>
                  </a:lnTo>
                  <a:lnTo>
                    <a:pt x="82514" y="165233"/>
                  </a:lnTo>
                  <a:lnTo>
                    <a:pt x="78553" y="200319"/>
                  </a:lnTo>
                  <a:lnTo>
                    <a:pt x="78555" y="200332"/>
                  </a:lnTo>
                  <a:lnTo>
                    <a:pt x="92053" y="260408"/>
                  </a:lnTo>
                  <a:lnTo>
                    <a:pt x="129930" y="289526"/>
                  </a:lnTo>
                  <a:lnTo>
                    <a:pt x="130730" y="298055"/>
                  </a:lnTo>
                  <a:lnTo>
                    <a:pt x="129930" y="289526"/>
                  </a:lnTo>
                  <a:lnTo>
                    <a:pt x="146523" y="291432"/>
                  </a:lnTo>
                  <a:lnTo>
                    <a:pt x="191056" y="271984"/>
                  </a:lnTo>
                  <a:lnTo>
                    <a:pt x="219163" y="225927"/>
                  </a:lnTo>
                  <a:lnTo>
                    <a:pt x="226008" y="201312"/>
                  </a:lnTo>
                  <a:lnTo>
                    <a:pt x="226008" y="74438"/>
                  </a:lnTo>
                  <a:lnTo>
                    <a:pt x="215474" y="73261"/>
                  </a:lnTo>
                  <a:close/>
                  <a:moveTo>
                    <a:pt x="213911" y="0"/>
                  </a:moveTo>
                  <a:lnTo>
                    <a:pt x="235026" y="0"/>
                  </a:lnTo>
                  <a:lnTo>
                    <a:pt x="263499" y="2790"/>
                  </a:lnTo>
                  <a:lnTo>
                    <a:pt x="292655" y="7644"/>
                  </a:lnTo>
                  <a:lnTo>
                    <a:pt x="301870" y="9160"/>
                  </a:lnTo>
                  <a:lnTo>
                    <a:pt x="301870" y="357740"/>
                  </a:lnTo>
                  <a:lnTo>
                    <a:pt x="229438" y="357740"/>
                  </a:lnTo>
                  <a:lnTo>
                    <a:pt x="229438" y="316915"/>
                  </a:lnTo>
                  <a:lnTo>
                    <a:pt x="190400" y="350451"/>
                  </a:lnTo>
                  <a:lnTo>
                    <a:pt x="143092" y="364373"/>
                  </a:lnTo>
                  <a:lnTo>
                    <a:pt x="136968" y="364550"/>
                  </a:lnTo>
                  <a:lnTo>
                    <a:pt x="136968" y="364550"/>
                  </a:lnTo>
                  <a:lnTo>
                    <a:pt x="136968" y="364550"/>
                  </a:lnTo>
                  <a:lnTo>
                    <a:pt x="136965" y="364550"/>
                  </a:lnTo>
                  <a:lnTo>
                    <a:pt x="136965" y="364550"/>
                  </a:lnTo>
                  <a:lnTo>
                    <a:pt x="83938" y="354915"/>
                  </a:lnTo>
                  <a:lnTo>
                    <a:pt x="42596" y="327206"/>
                  </a:lnTo>
                  <a:lnTo>
                    <a:pt x="14435" y="283209"/>
                  </a:lnTo>
                  <a:lnTo>
                    <a:pt x="965" y="224723"/>
                  </a:lnTo>
                  <a:lnTo>
                    <a:pt x="0" y="201705"/>
                  </a:lnTo>
                  <a:lnTo>
                    <a:pt x="6193" y="152897"/>
                  </a:lnTo>
                  <a:lnTo>
                    <a:pt x="24572" y="106106"/>
                  </a:lnTo>
                  <a:lnTo>
                    <a:pt x="54836" y="64378"/>
                  </a:lnTo>
                  <a:lnTo>
                    <a:pt x="59041" y="88482"/>
                  </a:lnTo>
                  <a:lnTo>
                    <a:pt x="54836" y="64374"/>
                  </a:lnTo>
                  <a:lnTo>
                    <a:pt x="96680" y="30754"/>
                  </a:lnTo>
                  <a:lnTo>
                    <a:pt x="149806" y="8277"/>
                  </a:lnTo>
                  <a:close/>
                </a:path>
              </a:pathLst>
            </a:custGeom>
            <a:solidFill>
              <a:schemeClr val="tx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2" name="object 19">
              <a:extLst>
                <a:ext uri="{FF2B5EF4-FFF2-40B4-BE49-F238E27FC236}">
                  <a16:creationId xmlns:a16="http://schemas.microsoft.com/office/drawing/2014/main" id="{9E6EB3A6-9E13-4253-A569-5DA2CEE81718}"/>
                </a:ext>
              </a:extLst>
            </p:cNvPr>
            <p:cNvSpPr/>
            <p:nvPr/>
          </p:nvSpPr>
          <p:spPr>
            <a:xfrm>
              <a:off x="2507020" y="5602079"/>
              <a:ext cx="283495" cy="507500"/>
            </a:xfrm>
            <a:custGeom>
              <a:avLst/>
              <a:gdLst/>
              <a:ahLst/>
              <a:cxnLst/>
              <a:rect l="l" t="t" r="r" b="b"/>
              <a:pathLst>
                <a:path w="73469" h="131521">
                  <a:moveTo>
                    <a:pt x="0" y="0"/>
                  </a:moveTo>
                  <a:lnTo>
                    <a:pt x="0" y="131521"/>
                  </a:lnTo>
                  <a:lnTo>
                    <a:pt x="19837" y="131521"/>
                  </a:lnTo>
                  <a:lnTo>
                    <a:pt x="19837" y="74879"/>
                  </a:lnTo>
                  <a:lnTo>
                    <a:pt x="22066" y="70983"/>
                  </a:lnTo>
                  <a:lnTo>
                    <a:pt x="32086" y="61734"/>
                  </a:lnTo>
                  <a:lnTo>
                    <a:pt x="44678" y="57594"/>
                  </a:lnTo>
                  <a:lnTo>
                    <a:pt x="50215" y="57594"/>
                  </a:lnTo>
                  <a:lnTo>
                    <a:pt x="53632" y="59855"/>
                  </a:lnTo>
                  <a:lnTo>
                    <a:pt x="53632" y="131521"/>
                  </a:lnTo>
                  <a:lnTo>
                    <a:pt x="73469" y="131521"/>
                  </a:lnTo>
                  <a:lnTo>
                    <a:pt x="73460" y="67029"/>
                  </a:lnTo>
                  <a:lnTo>
                    <a:pt x="70427" y="51294"/>
                  </a:lnTo>
                  <a:lnTo>
                    <a:pt x="61994" y="41808"/>
                  </a:lnTo>
                  <a:lnTo>
                    <a:pt x="48209" y="38633"/>
                  </a:lnTo>
                  <a:lnTo>
                    <a:pt x="42187" y="39230"/>
                  </a:lnTo>
                  <a:lnTo>
                    <a:pt x="29773" y="43970"/>
                  </a:lnTo>
                  <a:lnTo>
                    <a:pt x="19837" y="51384"/>
                  </a:lnTo>
                  <a:lnTo>
                    <a:pt x="1983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3" name="Forme libre : forme 22">
              <a:extLst>
                <a:ext uri="{FF2B5EF4-FFF2-40B4-BE49-F238E27FC236}">
                  <a16:creationId xmlns:a16="http://schemas.microsoft.com/office/drawing/2014/main" id="{D57C1F48-D3D3-416E-A129-0ABD4CBB0A52}"/>
                </a:ext>
              </a:extLst>
            </p:cNvPr>
            <p:cNvSpPr/>
            <p:nvPr/>
          </p:nvSpPr>
          <p:spPr>
            <a:xfrm>
              <a:off x="2118947" y="5751156"/>
              <a:ext cx="310741" cy="508187"/>
            </a:xfrm>
            <a:custGeom>
              <a:avLst/>
              <a:gdLst>
                <a:gd name="connsiteX0" fmla="*/ 177153 w 310741"/>
                <a:gd name="connsiteY0" fmla="*/ 0 h 508187"/>
                <a:gd name="connsiteX1" fmla="*/ 227868 w 310741"/>
                <a:gd name="connsiteY1" fmla="*/ 10175 h 508187"/>
                <a:gd name="connsiteX2" fmla="*/ 268214 w 310741"/>
                <a:gd name="connsiteY2" fmla="*/ 39038 h 508187"/>
                <a:gd name="connsiteX3" fmla="*/ 296178 w 310741"/>
                <a:gd name="connsiteY3" fmla="*/ 84089 h 508187"/>
                <a:gd name="connsiteX4" fmla="*/ 309761 w 310741"/>
                <a:gd name="connsiteY4" fmla="*/ 142833 h 508187"/>
                <a:gd name="connsiteX5" fmla="*/ 310741 w 310741"/>
                <a:gd name="connsiteY5" fmla="*/ 165588 h 508187"/>
                <a:gd name="connsiteX6" fmla="*/ 305069 w 310741"/>
                <a:gd name="connsiteY6" fmla="*/ 217144 h 508187"/>
                <a:gd name="connsiteX7" fmla="*/ 287743 w 310741"/>
                <a:gd name="connsiteY7" fmla="*/ 265617 h 508187"/>
                <a:gd name="connsiteX8" fmla="*/ 258301 w 310741"/>
                <a:gd name="connsiteY8" fmla="*/ 307762 h 508187"/>
                <a:gd name="connsiteX9" fmla="*/ 216288 w 310741"/>
                <a:gd name="connsiteY9" fmla="*/ 340334 h 508187"/>
                <a:gd name="connsiteX10" fmla="*/ 161240 w 310741"/>
                <a:gd name="connsiteY10" fmla="*/ 360086 h 508187"/>
                <a:gd name="connsiteX11" fmla="*/ 162804 w 310741"/>
                <a:gd name="connsiteY11" fmla="*/ 338942 h 508187"/>
                <a:gd name="connsiteX12" fmla="*/ 161240 w 310741"/>
                <a:gd name="connsiteY12" fmla="*/ 360082 h 508187"/>
                <a:gd name="connsiteX13" fmla="*/ 113840 w 310741"/>
                <a:gd name="connsiteY13" fmla="*/ 364546 h 508187"/>
                <a:gd name="connsiteX14" fmla="*/ 103942 w 310741"/>
                <a:gd name="connsiteY14" fmla="*/ 364546 h 508187"/>
                <a:gd name="connsiteX15" fmla="*/ 90564 w 310741"/>
                <a:gd name="connsiteY15" fmla="*/ 363616 h 508187"/>
                <a:gd name="connsiteX16" fmla="*/ 99385 w 310741"/>
                <a:gd name="connsiteY16" fmla="*/ 294812 h 508187"/>
                <a:gd name="connsiteX17" fmla="*/ 110460 w 310741"/>
                <a:gd name="connsiteY17" fmla="*/ 294812 h 508187"/>
                <a:gd name="connsiteX18" fmla="*/ 166831 w 310741"/>
                <a:gd name="connsiteY18" fmla="*/ 284513 h 508187"/>
                <a:gd name="connsiteX19" fmla="*/ 166831 w 310741"/>
                <a:gd name="connsiteY19" fmla="*/ 284514 h 508187"/>
                <a:gd name="connsiteX20" fmla="*/ 206363 w 310741"/>
                <a:gd name="connsiteY20" fmla="*/ 254315 h 508187"/>
                <a:gd name="connsiteX21" fmla="*/ 228084 w 310741"/>
                <a:gd name="connsiteY21" fmla="*/ 205263 h 508187"/>
                <a:gd name="connsiteX22" fmla="*/ 232186 w 310741"/>
                <a:gd name="connsiteY22" fmla="*/ 163528 h 508187"/>
                <a:gd name="connsiteX23" fmla="*/ 218310 w 310741"/>
                <a:gd name="connsiteY23" fmla="*/ 103749 h 508187"/>
                <a:gd name="connsiteX24" fmla="*/ 180653 w 310741"/>
                <a:gd name="connsiteY24" fmla="*/ 74681 h 508187"/>
                <a:gd name="connsiteX25" fmla="*/ 166958 w 310741"/>
                <a:gd name="connsiteY25" fmla="*/ 73165 h 508187"/>
                <a:gd name="connsiteX26" fmla="*/ 126357 w 310741"/>
                <a:gd name="connsiteY26" fmla="*/ 85852 h 508187"/>
                <a:gd name="connsiteX27" fmla="*/ 90957 w 310741"/>
                <a:gd name="connsiteY27" fmla="*/ 125381 h 508187"/>
                <a:gd name="connsiteX28" fmla="*/ 76545 w 310741"/>
                <a:gd name="connsiteY28" fmla="*/ 164118 h 508187"/>
                <a:gd name="connsiteX29" fmla="*/ 76545 w 310741"/>
                <a:gd name="connsiteY29" fmla="*/ 291923 h 508187"/>
                <a:gd name="connsiteX30" fmla="*/ 88013 w 310741"/>
                <a:gd name="connsiteY30" fmla="*/ 293836 h 508187"/>
                <a:gd name="connsiteX31" fmla="*/ 99381 w 310741"/>
                <a:gd name="connsiteY31" fmla="*/ 294817 h 508187"/>
                <a:gd name="connsiteX32" fmla="*/ 90560 w 310741"/>
                <a:gd name="connsiteY32" fmla="*/ 363621 h 508187"/>
                <a:gd name="connsiteX33" fmla="*/ 76545 w 310741"/>
                <a:gd name="connsiteY33" fmla="*/ 362000 h 508187"/>
                <a:gd name="connsiteX34" fmla="*/ 76545 w 310741"/>
                <a:gd name="connsiteY34" fmla="*/ 508187 h 508187"/>
                <a:gd name="connsiteX35" fmla="*/ 0 w 310741"/>
                <a:gd name="connsiteY35" fmla="*/ 508187 h 508187"/>
                <a:gd name="connsiteX36" fmla="*/ 0 w 310741"/>
                <a:gd name="connsiteY36" fmla="*/ 6810 h 508187"/>
                <a:gd name="connsiteX37" fmla="*/ 73165 w 310741"/>
                <a:gd name="connsiteY37" fmla="*/ 6810 h 508187"/>
                <a:gd name="connsiteX38" fmla="*/ 73165 w 310741"/>
                <a:gd name="connsiteY38" fmla="*/ 49985 h 508187"/>
                <a:gd name="connsiteX39" fmla="*/ 111740 w 310741"/>
                <a:gd name="connsiteY39" fmla="*/ 17306 h 508187"/>
                <a:gd name="connsiteX40" fmla="*/ 159017 w 310741"/>
                <a:gd name="connsiteY40" fmla="*/ 1235 h 508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310741" h="508187">
                  <a:moveTo>
                    <a:pt x="177153" y="0"/>
                  </a:moveTo>
                  <a:lnTo>
                    <a:pt x="227868" y="10175"/>
                  </a:lnTo>
                  <a:lnTo>
                    <a:pt x="268214" y="39038"/>
                  </a:lnTo>
                  <a:lnTo>
                    <a:pt x="296178" y="84089"/>
                  </a:lnTo>
                  <a:lnTo>
                    <a:pt x="309761" y="142833"/>
                  </a:lnTo>
                  <a:lnTo>
                    <a:pt x="310741" y="165588"/>
                  </a:lnTo>
                  <a:lnTo>
                    <a:pt x="305069" y="217144"/>
                  </a:lnTo>
                  <a:lnTo>
                    <a:pt x="287743" y="265617"/>
                  </a:lnTo>
                  <a:lnTo>
                    <a:pt x="258301" y="307762"/>
                  </a:lnTo>
                  <a:lnTo>
                    <a:pt x="216288" y="340334"/>
                  </a:lnTo>
                  <a:lnTo>
                    <a:pt x="161240" y="360086"/>
                  </a:lnTo>
                  <a:lnTo>
                    <a:pt x="162804" y="338942"/>
                  </a:lnTo>
                  <a:lnTo>
                    <a:pt x="161240" y="360082"/>
                  </a:lnTo>
                  <a:lnTo>
                    <a:pt x="113840" y="364546"/>
                  </a:lnTo>
                  <a:lnTo>
                    <a:pt x="103942" y="364546"/>
                  </a:lnTo>
                  <a:lnTo>
                    <a:pt x="90564" y="363616"/>
                  </a:lnTo>
                  <a:lnTo>
                    <a:pt x="99385" y="294812"/>
                  </a:lnTo>
                  <a:lnTo>
                    <a:pt x="110460" y="294812"/>
                  </a:lnTo>
                  <a:lnTo>
                    <a:pt x="166831" y="284513"/>
                  </a:lnTo>
                  <a:lnTo>
                    <a:pt x="166831" y="284514"/>
                  </a:lnTo>
                  <a:lnTo>
                    <a:pt x="206363" y="254315"/>
                  </a:lnTo>
                  <a:lnTo>
                    <a:pt x="228084" y="205263"/>
                  </a:lnTo>
                  <a:lnTo>
                    <a:pt x="232186" y="163528"/>
                  </a:lnTo>
                  <a:lnTo>
                    <a:pt x="218310" y="103749"/>
                  </a:lnTo>
                  <a:lnTo>
                    <a:pt x="180653" y="74681"/>
                  </a:lnTo>
                  <a:lnTo>
                    <a:pt x="166958" y="73165"/>
                  </a:lnTo>
                  <a:lnTo>
                    <a:pt x="126357" y="85852"/>
                  </a:lnTo>
                  <a:lnTo>
                    <a:pt x="90957" y="125381"/>
                  </a:lnTo>
                  <a:lnTo>
                    <a:pt x="76545" y="164118"/>
                  </a:lnTo>
                  <a:lnTo>
                    <a:pt x="76545" y="291923"/>
                  </a:lnTo>
                  <a:lnTo>
                    <a:pt x="88013" y="293836"/>
                  </a:lnTo>
                  <a:lnTo>
                    <a:pt x="99381" y="294817"/>
                  </a:lnTo>
                  <a:lnTo>
                    <a:pt x="90560" y="363621"/>
                  </a:lnTo>
                  <a:lnTo>
                    <a:pt x="76545" y="362000"/>
                  </a:lnTo>
                  <a:lnTo>
                    <a:pt x="76545" y="508187"/>
                  </a:lnTo>
                  <a:lnTo>
                    <a:pt x="0" y="508187"/>
                  </a:lnTo>
                  <a:lnTo>
                    <a:pt x="0" y="6810"/>
                  </a:lnTo>
                  <a:lnTo>
                    <a:pt x="73165" y="6810"/>
                  </a:lnTo>
                  <a:lnTo>
                    <a:pt x="73165" y="49985"/>
                  </a:lnTo>
                  <a:lnTo>
                    <a:pt x="111740" y="17306"/>
                  </a:lnTo>
                  <a:lnTo>
                    <a:pt x="159017" y="1235"/>
                  </a:lnTo>
                  <a:close/>
                </a:path>
              </a:pathLst>
            </a:custGeom>
            <a:solidFill>
              <a:schemeClr val="tx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4" name="object 22">
              <a:extLst>
                <a:ext uri="{FF2B5EF4-FFF2-40B4-BE49-F238E27FC236}">
                  <a16:creationId xmlns:a16="http://schemas.microsoft.com/office/drawing/2014/main" id="{7FA355EF-ED76-4468-846E-AE44D1E64503}"/>
                </a:ext>
              </a:extLst>
            </p:cNvPr>
            <p:cNvSpPr/>
            <p:nvPr/>
          </p:nvSpPr>
          <p:spPr>
            <a:xfrm>
              <a:off x="1925631" y="5600393"/>
              <a:ext cx="102761" cy="103498"/>
            </a:xfrm>
            <a:custGeom>
              <a:avLst/>
              <a:gdLst/>
              <a:ahLst/>
              <a:cxnLst/>
              <a:rect l="l" t="t" r="r" b="b"/>
              <a:pathLst>
                <a:path w="26631" h="26822">
                  <a:moveTo>
                    <a:pt x="13411" y="26822"/>
                  </a:moveTo>
                  <a:lnTo>
                    <a:pt x="20777" y="26822"/>
                  </a:lnTo>
                  <a:lnTo>
                    <a:pt x="26631" y="20967"/>
                  </a:lnTo>
                  <a:lnTo>
                    <a:pt x="26631" y="5854"/>
                  </a:lnTo>
                  <a:lnTo>
                    <a:pt x="20777" y="0"/>
                  </a:lnTo>
                  <a:lnTo>
                    <a:pt x="5854" y="0"/>
                  </a:lnTo>
                  <a:lnTo>
                    <a:pt x="0" y="5854"/>
                  </a:lnTo>
                  <a:lnTo>
                    <a:pt x="0" y="20967"/>
                  </a:lnTo>
                  <a:lnTo>
                    <a:pt x="5854" y="26822"/>
                  </a:lnTo>
                  <a:lnTo>
                    <a:pt x="13411" y="26822"/>
                  </a:lnTo>
                  <a:close/>
                </a:path>
              </a:pathLst>
            </a:custGeom>
            <a:solidFill>
              <a:schemeClr val="accent1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5" name="Forme libre : forme 24">
              <a:extLst>
                <a:ext uri="{FF2B5EF4-FFF2-40B4-BE49-F238E27FC236}">
                  <a16:creationId xmlns:a16="http://schemas.microsoft.com/office/drawing/2014/main" id="{8C2158C3-161E-4630-99D5-685DAA4DC445}"/>
                </a:ext>
              </a:extLst>
            </p:cNvPr>
            <p:cNvSpPr/>
            <p:nvPr/>
          </p:nvSpPr>
          <p:spPr>
            <a:xfrm>
              <a:off x="-285750" y="5594350"/>
              <a:ext cx="661180" cy="665834"/>
            </a:xfrm>
            <a:custGeom>
              <a:avLst/>
              <a:gdLst>
                <a:gd name="connsiteX0" fmla="*/ 154514 w 661180"/>
                <a:gd name="connsiteY0" fmla="*/ 132704 h 665834"/>
                <a:gd name="connsiteX1" fmla="*/ 154209 w 661180"/>
                <a:gd name="connsiteY1" fmla="*/ 139507 h 665834"/>
                <a:gd name="connsiteX2" fmla="*/ 156779 w 661180"/>
                <a:gd name="connsiteY2" fmla="*/ 194135 h 665834"/>
                <a:gd name="connsiteX3" fmla="*/ 168266 w 661180"/>
                <a:gd name="connsiteY3" fmla="*/ 245533 h 665834"/>
                <a:gd name="connsiteX4" fmla="*/ 188590 w 661180"/>
                <a:gd name="connsiteY4" fmla="*/ 291436 h 665834"/>
                <a:gd name="connsiteX5" fmla="*/ 217681 w 661180"/>
                <a:gd name="connsiteY5" fmla="*/ 329595 h 665834"/>
                <a:gd name="connsiteX6" fmla="*/ 255465 w 661180"/>
                <a:gd name="connsiteY6" fmla="*/ 357740 h 665834"/>
                <a:gd name="connsiteX7" fmla="*/ 261735 w 661180"/>
                <a:gd name="connsiteY7" fmla="*/ 361070 h 665834"/>
                <a:gd name="connsiteX8" fmla="*/ 274820 w 661180"/>
                <a:gd name="connsiteY8" fmla="*/ 366264 h 665834"/>
                <a:gd name="connsiteX9" fmla="*/ 271880 w 661180"/>
                <a:gd name="connsiteY9" fmla="*/ 393854 h 665834"/>
                <a:gd name="connsiteX10" fmla="*/ 275603 w 661180"/>
                <a:gd name="connsiteY10" fmla="*/ 421544 h 665834"/>
                <a:gd name="connsiteX11" fmla="*/ 288885 w 661180"/>
                <a:gd name="connsiteY11" fmla="*/ 449184 h 665834"/>
                <a:gd name="connsiteX12" fmla="*/ 298578 w 661180"/>
                <a:gd name="connsiteY12" fmla="*/ 468010 h 665834"/>
                <a:gd name="connsiteX13" fmla="*/ 324995 w 661180"/>
                <a:gd name="connsiteY13" fmla="*/ 514546 h 665834"/>
                <a:gd name="connsiteX14" fmla="*/ 350273 w 661180"/>
                <a:gd name="connsiteY14" fmla="*/ 541191 h 665834"/>
                <a:gd name="connsiteX15" fmla="*/ 383149 w 661180"/>
                <a:gd name="connsiteY15" fmla="*/ 551474 h 665834"/>
                <a:gd name="connsiteX16" fmla="*/ 432367 w 661180"/>
                <a:gd name="connsiteY16" fmla="*/ 548916 h 665834"/>
                <a:gd name="connsiteX17" fmla="*/ 506666 w 661180"/>
                <a:gd name="connsiteY17" fmla="*/ 537050 h 665834"/>
                <a:gd name="connsiteX18" fmla="*/ 490417 w 661180"/>
                <a:gd name="connsiteY18" fmla="*/ 531316 h 665834"/>
                <a:gd name="connsiteX19" fmla="*/ 441616 w 661180"/>
                <a:gd name="connsiteY19" fmla="*/ 508218 h 665834"/>
                <a:gd name="connsiteX20" fmla="*/ 399387 w 661180"/>
                <a:gd name="connsiteY20" fmla="*/ 478710 h 665834"/>
                <a:gd name="connsiteX21" fmla="*/ 365635 w 661180"/>
                <a:gd name="connsiteY21" fmla="*/ 443758 h 665834"/>
                <a:gd name="connsiteX22" fmla="*/ 342251 w 661180"/>
                <a:gd name="connsiteY22" fmla="*/ 404342 h 665834"/>
                <a:gd name="connsiteX23" fmla="*/ 338477 w 661180"/>
                <a:gd name="connsiteY23" fmla="*/ 395424 h 665834"/>
                <a:gd name="connsiteX24" fmla="*/ 333187 w 661180"/>
                <a:gd name="connsiteY24" fmla="*/ 377535 h 665834"/>
                <a:gd name="connsiteX25" fmla="*/ 352665 w 661180"/>
                <a:gd name="connsiteY25" fmla="*/ 377211 h 665834"/>
                <a:gd name="connsiteX26" fmla="*/ 402045 w 661180"/>
                <a:gd name="connsiteY26" fmla="*/ 368583 h 665834"/>
                <a:gd name="connsiteX27" fmla="*/ 448458 w 661180"/>
                <a:gd name="connsiteY27" fmla="*/ 350173 h 665834"/>
                <a:gd name="connsiteX28" fmla="*/ 489024 w 661180"/>
                <a:gd name="connsiteY28" fmla="*/ 323730 h 665834"/>
                <a:gd name="connsiteX29" fmla="*/ 466524 w 661180"/>
                <a:gd name="connsiteY29" fmla="*/ 328194 h 665834"/>
                <a:gd name="connsiteX30" fmla="*/ 415732 w 661180"/>
                <a:gd name="connsiteY30" fmla="*/ 332879 h 665834"/>
                <a:gd name="connsiteX31" fmla="*/ 368486 w 661180"/>
                <a:gd name="connsiteY31" fmla="*/ 329317 h 665834"/>
                <a:gd name="connsiteX32" fmla="*/ 324856 w 661180"/>
                <a:gd name="connsiteY32" fmla="*/ 317556 h 665834"/>
                <a:gd name="connsiteX33" fmla="*/ 323775 w 661180"/>
                <a:gd name="connsiteY33" fmla="*/ 265120 h 665834"/>
                <a:gd name="connsiteX34" fmla="*/ 337400 w 661180"/>
                <a:gd name="connsiteY34" fmla="*/ 224148 h 665834"/>
                <a:gd name="connsiteX35" fmla="*/ 319708 w 661180"/>
                <a:gd name="connsiteY35" fmla="*/ 249928 h 665834"/>
                <a:gd name="connsiteX36" fmla="*/ 304127 w 661180"/>
                <a:gd name="connsiteY36" fmla="*/ 276048 h 665834"/>
                <a:gd name="connsiteX37" fmla="*/ 292709 w 661180"/>
                <a:gd name="connsiteY37" fmla="*/ 302264 h 665834"/>
                <a:gd name="connsiteX38" fmla="*/ 269823 w 661180"/>
                <a:gd name="connsiteY38" fmla="*/ 289082 h 665834"/>
                <a:gd name="connsiteX39" fmla="*/ 248797 w 661180"/>
                <a:gd name="connsiteY39" fmla="*/ 271734 h 665834"/>
                <a:gd name="connsiteX40" fmla="*/ 229832 w 661180"/>
                <a:gd name="connsiteY40" fmla="*/ 250025 h 665834"/>
                <a:gd name="connsiteX41" fmla="*/ 197747 w 661180"/>
                <a:gd name="connsiteY41" fmla="*/ 212418 h 665834"/>
                <a:gd name="connsiteX42" fmla="*/ 176416 w 661180"/>
                <a:gd name="connsiteY42" fmla="*/ 180329 h 665834"/>
                <a:gd name="connsiteX43" fmla="*/ 347742 w 661180"/>
                <a:gd name="connsiteY43" fmla="*/ 128784 h 665834"/>
                <a:gd name="connsiteX44" fmla="*/ 332596 w 661180"/>
                <a:gd name="connsiteY44" fmla="*/ 143925 h 665834"/>
                <a:gd name="connsiteX45" fmla="*/ 332596 w 661180"/>
                <a:gd name="connsiteY45" fmla="*/ 181270 h 665834"/>
                <a:gd name="connsiteX46" fmla="*/ 347742 w 661180"/>
                <a:gd name="connsiteY46" fmla="*/ 196412 h 665834"/>
                <a:gd name="connsiteX47" fmla="*/ 385082 w 661180"/>
                <a:gd name="connsiteY47" fmla="*/ 196412 h 665834"/>
                <a:gd name="connsiteX48" fmla="*/ 400224 w 661180"/>
                <a:gd name="connsiteY48" fmla="*/ 181270 h 665834"/>
                <a:gd name="connsiteX49" fmla="*/ 400224 w 661180"/>
                <a:gd name="connsiteY49" fmla="*/ 162598 h 665834"/>
                <a:gd name="connsiteX50" fmla="*/ 400224 w 661180"/>
                <a:gd name="connsiteY50" fmla="*/ 143925 h 665834"/>
                <a:gd name="connsiteX51" fmla="*/ 385082 w 661180"/>
                <a:gd name="connsiteY51" fmla="*/ 128784 h 665834"/>
                <a:gd name="connsiteX52" fmla="*/ 332940 w 661180"/>
                <a:gd name="connsiteY52" fmla="*/ 0 h 665834"/>
                <a:gd name="connsiteX53" fmla="*/ 363601 w 661180"/>
                <a:gd name="connsiteY53" fmla="*/ 1373 h 665834"/>
                <a:gd name="connsiteX54" fmla="*/ 418097 w 661180"/>
                <a:gd name="connsiteY54" fmla="*/ 10924 h 665834"/>
                <a:gd name="connsiteX55" fmla="*/ 468974 w 661180"/>
                <a:gd name="connsiteY55" fmla="*/ 28959 h 665834"/>
                <a:gd name="connsiteX56" fmla="*/ 515491 w 661180"/>
                <a:gd name="connsiteY56" fmla="*/ 54766 h 665834"/>
                <a:gd name="connsiteX57" fmla="*/ 556899 w 661180"/>
                <a:gd name="connsiteY57" fmla="*/ 87631 h 665834"/>
                <a:gd name="connsiteX58" fmla="*/ 592449 w 661180"/>
                <a:gd name="connsiteY58" fmla="*/ 126843 h 665834"/>
                <a:gd name="connsiteX59" fmla="*/ 621401 w 661180"/>
                <a:gd name="connsiteY59" fmla="*/ 171685 h 665834"/>
                <a:gd name="connsiteX60" fmla="*/ 643001 w 661180"/>
                <a:gd name="connsiteY60" fmla="*/ 221451 h 665834"/>
                <a:gd name="connsiteX61" fmla="*/ 656511 w 661180"/>
                <a:gd name="connsiteY61" fmla="*/ 275426 h 665834"/>
                <a:gd name="connsiteX62" fmla="*/ 661180 w 661180"/>
                <a:gd name="connsiteY62" fmla="*/ 332894 h 665834"/>
                <a:gd name="connsiteX63" fmla="*/ 659798 w 661180"/>
                <a:gd name="connsiteY63" fmla="*/ 364350 h 665834"/>
                <a:gd name="connsiteX64" fmla="*/ 650260 w 661180"/>
                <a:gd name="connsiteY64" fmla="*/ 420027 h 665834"/>
                <a:gd name="connsiteX65" fmla="*/ 632286 w 661180"/>
                <a:gd name="connsiteY65" fmla="*/ 471819 h 665834"/>
                <a:gd name="connsiteX66" fmla="*/ 606626 w 661180"/>
                <a:gd name="connsiteY66" fmla="*/ 519018 h 665834"/>
                <a:gd name="connsiteX67" fmla="*/ 574020 w 661180"/>
                <a:gd name="connsiteY67" fmla="*/ 560912 h 665834"/>
                <a:gd name="connsiteX68" fmla="*/ 535213 w 661180"/>
                <a:gd name="connsiteY68" fmla="*/ 596783 h 665834"/>
                <a:gd name="connsiteX69" fmla="*/ 490957 w 661180"/>
                <a:gd name="connsiteY69" fmla="*/ 625928 h 665834"/>
                <a:gd name="connsiteX70" fmla="*/ 441998 w 661180"/>
                <a:gd name="connsiteY70" fmla="*/ 647625 h 665834"/>
                <a:gd name="connsiteX71" fmla="*/ 389076 w 661180"/>
                <a:gd name="connsiteY71" fmla="*/ 661165 h 665834"/>
                <a:gd name="connsiteX72" fmla="*/ 332940 w 661180"/>
                <a:gd name="connsiteY72" fmla="*/ 665834 h 665834"/>
                <a:gd name="connsiteX73" fmla="*/ 297853 w 661180"/>
                <a:gd name="connsiteY73" fmla="*/ 664113 h 665834"/>
                <a:gd name="connsiteX74" fmla="*/ 242781 w 661180"/>
                <a:gd name="connsiteY74" fmla="*/ 654104 h 665834"/>
                <a:gd name="connsiteX75" fmla="*/ 191573 w 661180"/>
                <a:gd name="connsiteY75" fmla="*/ 635767 h 665834"/>
                <a:gd name="connsiteX76" fmla="*/ 144933 w 661180"/>
                <a:gd name="connsiteY76" fmla="*/ 609802 h 665834"/>
                <a:gd name="connsiteX77" fmla="*/ 103552 w 661180"/>
                <a:gd name="connsiteY77" fmla="*/ 576907 h 665834"/>
                <a:gd name="connsiteX78" fmla="*/ 68133 w 661180"/>
                <a:gd name="connsiteY78" fmla="*/ 537779 h 665834"/>
                <a:gd name="connsiteX79" fmla="*/ 39370 w 661180"/>
                <a:gd name="connsiteY79" fmla="*/ 493119 h 665834"/>
                <a:gd name="connsiteX80" fmla="*/ 17962 w 661180"/>
                <a:gd name="connsiteY80" fmla="*/ 443619 h 665834"/>
                <a:gd name="connsiteX81" fmla="*/ 4603 w 661180"/>
                <a:gd name="connsiteY81" fmla="*/ 389976 h 665834"/>
                <a:gd name="connsiteX82" fmla="*/ 0 w 661180"/>
                <a:gd name="connsiteY82" fmla="*/ 332894 h 665834"/>
                <a:gd name="connsiteX83" fmla="*/ 1717 w 661180"/>
                <a:gd name="connsiteY83" fmla="*/ 297849 h 665834"/>
                <a:gd name="connsiteX84" fmla="*/ 11723 w 661180"/>
                <a:gd name="connsiteY84" fmla="*/ 242782 h 665834"/>
                <a:gd name="connsiteX85" fmla="*/ 30055 w 661180"/>
                <a:gd name="connsiteY85" fmla="*/ 191581 h 665834"/>
                <a:gd name="connsiteX86" fmla="*/ 56017 w 661180"/>
                <a:gd name="connsiteY86" fmla="*/ 144940 h 665834"/>
                <a:gd name="connsiteX87" fmla="*/ 88912 w 661180"/>
                <a:gd name="connsiteY87" fmla="*/ 103560 h 665834"/>
                <a:gd name="connsiteX88" fmla="*/ 128039 w 661180"/>
                <a:gd name="connsiteY88" fmla="*/ 68141 h 665834"/>
                <a:gd name="connsiteX89" fmla="*/ 172704 w 661180"/>
                <a:gd name="connsiteY89" fmla="*/ 39374 h 665834"/>
                <a:gd name="connsiteX90" fmla="*/ 222207 w 661180"/>
                <a:gd name="connsiteY90" fmla="*/ 17962 h 665834"/>
                <a:gd name="connsiteX91" fmla="*/ 275854 w 661180"/>
                <a:gd name="connsiteY91" fmla="*/ 4607 h 665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661180" h="665834">
                  <a:moveTo>
                    <a:pt x="154514" y="132704"/>
                  </a:moveTo>
                  <a:lnTo>
                    <a:pt x="154209" y="139507"/>
                  </a:lnTo>
                  <a:lnTo>
                    <a:pt x="156779" y="194135"/>
                  </a:lnTo>
                  <a:lnTo>
                    <a:pt x="168266" y="245533"/>
                  </a:lnTo>
                  <a:lnTo>
                    <a:pt x="188590" y="291436"/>
                  </a:lnTo>
                  <a:lnTo>
                    <a:pt x="217681" y="329595"/>
                  </a:lnTo>
                  <a:lnTo>
                    <a:pt x="255465" y="357740"/>
                  </a:lnTo>
                  <a:lnTo>
                    <a:pt x="261735" y="361070"/>
                  </a:lnTo>
                  <a:lnTo>
                    <a:pt x="274820" y="366264"/>
                  </a:lnTo>
                  <a:lnTo>
                    <a:pt x="271880" y="393854"/>
                  </a:lnTo>
                  <a:lnTo>
                    <a:pt x="275603" y="421544"/>
                  </a:lnTo>
                  <a:lnTo>
                    <a:pt x="288885" y="449184"/>
                  </a:lnTo>
                  <a:lnTo>
                    <a:pt x="298578" y="468010"/>
                  </a:lnTo>
                  <a:lnTo>
                    <a:pt x="324995" y="514546"/>
                  </a:lnTo>
                  <a:lnTo>
                    <a:pt x="350273" y="541191"/>
                  </a:lnTo>
                  <a:lnTo>
                    <a:pt x="383149" y="551474"/>
                  </a:lnTo>
                  <a:lnTo>
                    <a:pt x="432367" y="548916"/>
                  </a:lnTo>
                  <a:lnTo>
                    <a:pt x="506666" y="537050"/>
                  </a:lnTo>
                  <a:lnTo>
                    <a:pt x="490417" y="531316"/>
                  </a:lnTo>
                  <a:lnTo>
                    <a:pt x="441616" y="508218"/>
                  </a:lnTo>
                  <a:lnTo>
                    <a:pt x="399387" y="478710"/>
                  </a:lnTo>
                  <a:lnTo>
                    <a:pt x="365635" y="443758"/>
                  </a:lnTo>
                  <a:lnTo>
                    <a:pt x="342251" y="404342"/>
                  </a:lnTo>
                  <a:lnTo>
                    <a:pt x="338477" y="395424"/>
                  </a:lnTo>
                  <a:lnTo>
                    <a:pt x="333187" y="377535"/>
                  </a:lnTo>
                  <a:lnTo>
                    <a:pt x="352665" y="377211"/>
                  </a:lnTo>
                  <a:lnTo>
                    <a:pt x="402045" y="368583"/>
                  </a:lnTo>
                  <a:lnTo>
                    <a:pt x="448458" y="350173"/>
                  </a:lnTo>
                  <a:lnTo>
                    <a:pt x="489024" y="323730"/>
                  </a:lnTo>
                  <a:lnTo>
                    <a:pt x="466524" y="328194"/>
                  </a:lnTo>
                  <a:lnTo>
                    <a:pt x="415732" y="332879"/>
                  </a:lnTo>
                  <a:lnTo>
                    <a:pt x="368486" y="329317"/>
                  </a:lnTo>
                  <a:lnTo>
                    <a:pt x="324856" y="317556"/>
                  </a:lnTo>
                  <a:lnTo>
                    <a:pt x="323775" y="265120"/>
                  </a:lnTo>
                  <a:lnTo>
                    <a:pt x="337400" y="224148"/>
                  </a:lnTo>
                  <a:lnTo>
                    <a:pt x="319708" y="249928"/>
                  </a:lnTo>
                  <a:lnTo>
                    <a:pt x="304127" y="276048"/>
                  </a:lnTo>
                  <a:lnTo>
                    <a:pt x="292709" y="302264"/>
                  </a:lnTo>
                  <a:lnTo>
                    <a:pt x="269823" y="289082"/>
                  </a:lnTo>
                  <a:lnTo>
                    <a:pt x="248797" y="271734"/>
                  </a:lnTo>
                  <a:lnTo>
                    <a:pt x="229832" y="250025"/>
                  </a:lnTo>
                  <a:lnTo>
                    <a:pt x="197747" y="212418"/>
                  </a:lnTo>
                  <a:lnTo>
                    <a:pt x="176416" y="180329"/>
                  </a:lnTo>
                  <a:close/>
                  <a:moveTo>
                    <a:pt x="347742" y="128784"/>
                  </a:moveTo>
                  <a:lnTo>
                    <a:pt x="332596" y="143925"/>
                  </a:lnTo>
                  <a:lnTo>
                    <a:pt x="332596" y="181270"/>
                  </a:lnTo>
                  <a:lnTo>
                    <a:pt x="347742" y="196412"/>
                  </a:lnTo>
                  <a:lnTo>
                    <a:pt x="385082" y="196412"/>
                  </a:lnTo>
                  <a:lnTo>
                    <a:pt x="400224" y="181270"/>
                  </a:lnTo>
                  <a:lnTo>
                    <a:pt x="400224" y="162598"/>
                  </a:lnTo>
                  <a:lnTo>
                    <a:pt x="400224" y="143925"/>
                  </a:lnTo>
                  <a:lnTo>
                    <a:pt x="385082" y="128784"/>
                  </a:lnTo>
                  <a:close/>
                  <a:moveTo>
                    <a:pt x="332940" y="0"/>
                  </a:moveTo>
                  <a:lnTo>
                    <a:pt x="363601" y="1373"/>
                  </a:lnTo>
                  <a:lnTo>
                    <a:pt x="418097" y="10924"/>
                  </a:lnTo>
                  <a:lnTo>
                    <a:pt x="468974" y="28959"/>
                  </a:lnTo>
                  <a:lnTo>
                    <a:pt x="515491" y="54766"/>
                  </a:lnTo>
                  <a:lnTo>
                    <a:pt x="556899" y="87631"/>
                  </a:lnTo>
                  <a:lnTo>
                    <a:pt x="592449" y="126843"/>
                  </a:lnTo>
                  <a:lnTo>
                    <a:pt x="621401" y="171685"/>
                  </a:lnTo>
                  <a:lnTo>
                    <a:pt x="643001" y="221451"/>
                  </a:lnTo>
                  <a:lnTo>
                    <a:pt x="656511" y="275426"/>
                  </a:lnTo>
                  <a:lnTo>
                    <a:pt x="661180" y="332894"/>
                  </a:lnTo>
                  <a:lnTo>
                    <a:pt x="659798" y="364350"/>
                  </a:lnTo>
                  <a:lnTo>
                    <a:pt x="650260" y="420027"/>
                  </a:lnTo>
                  <a:lnTo>
                    <a:pt x="632286" y="471819"/>
                  </a:lnTo>
                  <a:lnTo>
                    <a:pt x="606626" y="519018"/>
                  </a:lnTo>
                  <a:lnTo>
                    <a:pt x="574020" y="560912"/>
                  </a:lnTo>
                  <a:lnTo>
                    <a:pt x="535213" y="596783"/>
                  </a:lnTo>
                  <a:lnTo>
                    <a:pt x="490957" y="625928"/>
                  </a:lnTo>
                  <a:lnTo>
                    <a:pt x="441998" y="647625"/>
                  </a:lnTo>
                  <a:lnTo>
                    <a:pt x="389076" y="661165"/>
                  </a:lnTo>
                  <a:lnTo>
                    <a:pt x="332940" y="665834"/>
                  </a:lnTo>
                  <a:lnTo>
                    <a:pt x="297853" y="664113"/>
                  </a:lnTo>
                  <a:lnTo>
                    <a:pt x="242781" y="654104"/>
                  </a:lnTo>
                  <a:lnTo>
                    <a:pt x="191573" y="635767"/>
                  </a:lnTo>
                  <a:lnTo>
                    <a:pt x="144933" y="609802"/>
                  </a:lnTo>
                  <a:lnTo>
                    <a:pt x="103552" y="576907"/>
                  </a:lnTo>
                  <a:lnTo>
                    <a:pt x="68133" y="537779"/>
                  </a:lnTo>
                  <a:lnTo>
                    <a:pt x="39370" y="493119"/>
                  </a:lnTo>
                  <a:lnTo>
                    <a:pt x="17962" y="443619"/>
                  </a:lnTo>
                  <a:lnTo>
                    <a:pt x="4603" y="389976"/>
                  </a:lnTo>
                  <a:lnTo>
                    <a:pt x="0" y="332894"/>
                  </a:lnTo>
                  <a:lnTo>
                    <a:pt x="1717" y="297849"/>
                  </a:lnTo>
                  <a:lnTo>
                    <a:pt x="11723" y="242782"/>
                  </a:lnTo>
                  <a:lnTo>
                    <a:pt x="30055" y="191581"/>
                  </a:lnTo>
                  <a:lnTo>
                    <a:pt x="56017" y="144940"/>
                  </a:lnTo>
                  <a:lnTo>
                    <a:pt x="88912" y="103560"/>
                  </a:lnTo>
                  <a:lnTo>
                    <a:pt x="128039" y="68141"/>
                  </a:lnTo>
                  <a:lnTo>
                    <a:pt x="172704" y="39374"/>
                  </a:lnTo>
                  <a:lnTo>
                    <a:pt x="222207" y="17962"/>
                  </a:lnTo>
                  <a:lnTo>
                    <a:pt x="275854" y="460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821A8E7-A189-450A-855D-C5FAA321A8E2}"/>
                </a:ext>
              </a:extLst>
            </p:cNvPr>
            <p:cNvSpPr/>
            <p:nvPr/>
          </p:nvSpPr>
          <p:spPr>
            <a:xfrm>
              <a:off x="1943098" y="5758299"/>
              <a:ext cx="76200" cy="3492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8" name="Groupe 7">
            <a:extLst>
              <a:ext uri="{FF2B5EF4-FFF2-40B4-BE49-F238E27FC236}">
                <a16:creationId xmlns:a16="http://schemas.microsoft.com/office/drawing/2014/main" id="{5CAB597D-C808-47B7-B43E-0E2D7F05D71C}"/>
              </a:ext>
            </a:extLst>
          </p:cNvPr>
          <p:cNvGrpSpPr/>
          <p:nvPr userDrawn="1"/>
        </p:nvGrpSpPr>
        <p:grpSpPr>
          <a:xfrm>
            <a:off x="7150751" y="6245541"/>
            <a:ext cx="1628191" cy="238049"/>
            <a:chOff x="7150751" y="6245541"/>
            <a:chExt cx="1628191" cy="238049"/>
          </a:xfrm>
        </p:grpSpPr>
        <p:sp>
          <p:nvSpPr>
            <p:cNvPr id="27" name="object 8">
              <a:extLst>
                <a:ext uri="{FF2B5EF4-FFF2-40B4-BE49-F238E27FC236}">
                  <a16:creationId xmlns:a16="http://schemas.microsoft.com/office/drawing/2014/main" id="{EF3D0514-A0F0-4569-80BB-94A7FD8EAD6A}"/>
                </a:ext>
              </a:extLst>
            </p:cNvPr>
            <p:cNvSpPr/>
            <p:nvPr userDrawn="1"/>
          </p:nvSpPr>
          <p:spPr>
            <a:xfrm>
              <a:off x="7150764" y="6361353"/>
              <a:ext cx="1628178" cy="122237"/>
            </a:xfrm>
            <a:custGeom>
              <a:avLst/>
              <a:gdLst/>
              <a:ahLst/>
              <a:cxnLst/>
              <a:rect l="l" t="t" r="r" b="b"/>
              <a:pathLst>
                <a:path w="1628178" h="122237">
                  <a:moveTo>
                    <a:pt x="794765" y="59169"/>
                  </a:moveTo>
                  <a:lnTo>
                    <a:pt x="791935" y="45181"/>
                  </a:lnTo>
                  <a:lnTo>
                    <a:pt x="783736" y="34774"/>
                  </a:lnTo>
                  <a:lnTo>
                    <a:pt x="770608" y="29305"/>
                  </a:lnTo>
                  <a:lnTo>
                    <a:pt x="764273" y="28803"/>
                  </a:lnTo>
                  <a:lnTo>
                    <a:pt x="750197" y="31554"/>
                  </a:lnTo>
                  <a:lnTo>
                    <a:pt x="754189" y="50126"/>
                  </a:lnTo>
                  <a:lnTo>
                    <a:pt x="757935" y="44437"/>
                  </a:lnTo>
                  <a:lnTo>
                    <a:pt x="770610" y="44437"/>
                  </a:lnTo>
                  <a:lnTo>
                    <a:pt x="773709" y="50253"/>
                  </a:lnTo>
                  <a:lnTo>
                    <a:pt x="773709" y="55816"/>
                  </a:lnTo>
                  <a:lnTo>
                    <a:pt x="753808" y="55816"/>
                  </a:lnTo>
                  <a:lnTo>
                    <a:pt x="753414" y="68084"/>
                  </a:lnTo>
                  <a:lnTo>
                    <a:pt x="794257" y="68084"/>
                  </a:lnTo>
                  <a:lnTo>
                    <a:pt x="794638" y="65379"/>
                  </a:lnTo>
                  <a:lnTo>
                    <a:pt x="794765" y="59169"/>
                  </a:lnTo>
                  <a:close/>
                </a:path>
                <a:path w="1628178" h="122237">
                  <a:moveTo>
                    <a:pt x="784047" y="72999"/>
                  </a:moveTo>
                  <a:lnTo>
                    <a:pt x="779652" y="76619"/>
                  </a:lnTo>
                  <a:lnTo>
                    <a:pt x="774738" y="79590"/>
                  </a:lnTo>
                  <a:lnTo>
                    <a:pt x="759752" y="79590"/>
                  </a:lnTo>
                  <a:lnTo>
                    <a:pt x="754189" y="75577"/>
                  </a:lnTo>
                  <a:lnTo>
                    <a:pt x="753414" y="68084"/>
                  </a:lnTo>
                  <a:lnTo>
                    <a:pt x="753808" y="55816"/>
                  </a:lnTo>
                  <a:lnTo>
                    <a:pt x="754189" y="50126"/>
                  </a:lnTo>
                  <a:lnTo>
                    <a:pt x="750197" y="31554"/>
                  </a:lnTo>
                  <a:lnTo>
                    <a:pt x="739273" y="39322"/>
                  </a:lnTo>
                  <a:lnTo>
                    <a:pt x="732563" y="51384"/>
                  </a:lnTo>
                  <a:lnTo>
                    <a:pt x="730935" y="62788"/>
                  </a:lnTo>
                  <a:lnTo>
                    <a:pt x="733566" y="76956"/>
                  </a:lnTo>
                  <a:lnTo>
                    <a:pt x="741097" y="87785"/>
                  </a:lnTo>
                  <a:lnTo>
                    <a:pt x="752988" y="94607"/>
                  </a:lnTo>
                  <a:lnTo>
                    <a:pt x="767372" y="96774"/>
                  </a:lnTo>
                  <a:lnTo>
                    <a:pt x="781378" y="94597"/>
                  </a:lnTo>
                  <a:lnTo>
                    <a:pt x="791814" y="88676"/>
                  </a:lnTo>
                  <a:lnTo>
                    <a:pt x="793991" y="86817"/>
                  </a:lnTo>
                  <a:lnTo>
                    <a:pt x="784047" y="72999"/>
                  </a:lnTo>
                  <a:close/>
                </a:path>
                <a:path w="1628178" h="122237">
                  <a:moveTo>
                    <a:pt x="606247" y="36436"/>
                  </a:moveTo>
                  <a:lnTo>
                    <a:pt x="606247" y="30492"/>
                  </a:lnTo>
                  <a:lnTo>
                    <a:pt x="588289" y="30492"/>
                  </a:lnTo>
                  <a:lnTo>
                    <a:pt x="588289" y="95097"/>
                  </a:lnTo>
                  <a:lnTo>
                    <a:pt x="610247" y="95097"/>
                  </a:lnTo>
                  <a:lnTo>
                    <a:pt x="610247" y="49352"/>
                  </a:lnTo>
                  <a:lnTo>
                    <a:pt x="612711" y="47802"/>
                  </a:lnTo>
                  <a:lnTo>
                    <a:pt x="615683" y="46901"/>
                  </a:lnTo>
                  <a:lnTo>
                    <a:pt x="623303" y="46901"/>
                  </a:lnTo>
                  <a:lnTo>
                    <a:pt x="627049" y="49733"/>
                  </a:lnTo>
                  <a:lnTo>
                    <a:pt x="627049" y="95097"/>
                  </a:lnTo>
                  <a:lnTo>
                    <a:pt x="649020" y="95097"/>
                  </a:lnTo>
                  <a:lnTo>
                    <a:pt x="649020" y="53746"/>
                  </a:lnTo>
                  <a:lnTo>
                    <a:pt x="645562" y="38713"/>
                  </a:lnTo>
                  <a:lnTo>
                    <a:pt x="635776" y="30366"/>
                  </a:lnTo>
                  <a:lnTo>
                    <a:pt x="626529" y="28803"/>
                  </a:lnTo>
                  <a:lnTo>
                    <a:pt x="617753" y="28803"/>
                  </a:lnTo>
                  <a:lnTo>
                    <a:pt x="611682" y="31267"/>
                  </a:lnTo>
                  <a:lnTo>
                    <a:pt x="606247" y="36436"/>
                  </a:lnTo>
                  <a:close/>
                </a:path>
                <a:path w="1628178" h="122237">
                  <a:moveTo>
                    <a:pt x="556374" y="51803"/>
                  </a:moveTo>
                  <a:lnTo>
                    <a:pt x="556374" y="72999"/>
                  </a:lnTo>
                  <a:lnTo>
                    <a:pt x="558231" y="94263"/>
                  </a:lnTo>
                  <a:lnTo>
                    <a:pt x="569459" y="87010"/>
                  </a:lnTo>
                  <a:lnTo>
                    <a:pt x="576456" y="75434"/>
                  </a:lnTo>
                  <a:lnTo>
                    <a:pt x="578472" y="62407"/>
                  </a:lnTo>
                  <a:lnTo>
                    <a:pt x="575681" y="47667"/>
                  </a:lnTo>
                  <a:lnTo>
                    <a:pt x="567866" y="36880"/>
                  </a:lnTo>
                  <a:lnTo>
                    <a:pt x="555865" y="30477"/>
                  </a:lnTo>
                  <a:lnTo>
                    <a:pt x="543585" y="28803"/>
                  </a:lnTo>
                  <a:lnTo>
                    <a:pt x="536994" y="46901"/>
                  </a:lnTo>
                  <a:lnTo>
                    <a:pt x="550811" y="46901"/>
                  </a:lnTo>
                  <a:lnTo>
                    <a:pt x="556374" y="51803"/>
                  </a:lnTo>
                  <a:close/>
                </a:path>
                <a:path w="1628178" h="122237">
                  <a:moveTo>
                    <a:pt x="556374" y="72999"/>
                  </a:moveTo>
                  <a:lnTo>
                    <a:pt x="550811" y="78689"/>
                  </a:lnTo>
                  <a:lnTo>
                    <a:pt x="536994" y="78689"/>
                  </a:lnTo>
                  <a:lnTo>
                    <a:pt x="530402" y="72999"/>
                  </a:lnTo>
                  <a:lnTo>
                    <a:pt x="530402" y="51803"/>
                  </a:lnTo>
                  <a:lnTo>
                    <a:pt x="536994" y="46901"/>
                  </a:lnTo>
                  <a:lnTo>
                    <a:pt x="543585" y="28803"/>
                  </a:lnTo>
                  <a:lnTo>
                    <a:pt x="528914" y="31287"/>
                  </a:lnTo>
                  <a:lnTo>
                    <a:pt x="517499" y="38456"/>
                  </a:lnTo>
                  <a:lnTo>
                    <a:pt x="510327" y="49884"/>
                  </a:lnTo>
                  <a:lnTo>
                    <a:pt x="508304" y="62407"/>
                  </a:lnTo>
                  <a:lnTo>
                    <a:pt x="511109" y="77277"/>
                  </a:lnTo>
                  <a:lnTo>
                    <a:pt x="518885" y="88230"/>
                  </a:lnTo>
                  <a:lnTo>
                    <a:pt x="530676" y="94853"/>
                  </a:lnTo>
                  <a:lnTo>
                    <a:pt x="543585" y="96774"/>
                  </a:lnTo>
                  <a:lnTo>
                    <a:pt x="558231" y="94263"/>
                  </a:lnTo>
                  <a:lnTo>
                    <a:pt x="556374" y="72999"/>
                  </a:lnTo>
                  <a:close/>
                </a:path>
                <a:path w="1628178" h="122237">
                  <a:moveTo>
                    <a:pt x="475094" y="79971"/>
                  </a:moveTo>
                  <a:lnTo>
                    <a:pt x="469417" y="79971"/>
                  </a:lnTo>
                  <a:lnTo>
                    <a:pt x="463219" y="78041"/>
                  </a:lnTo>
                  <a:lnTo>
                    <a:pt x="456234" y="74815"/>
                  </a:lnTo>
                  <a:lnTo>
                    <a:pt x="451192" y="91732"/>
                  </a:lnTo>
                  <a:lnTo>
                    <a:pt x="462727" y="95336"/>
                  </a:lnTo>
                  <a:lnTo>
                    <a:pt x="476055" y="96773"/>
                  </a:lnTo>
                  <a:lnTo>
                    <a:pt x="476389" y="96774"/>
                  </a:lnTo>
                  <a:lnTo>
                    <a:pt x="491650" y="93864"/>
                  </a:lnTo>
                  <a:lnTo>
                    <a:pt x="500996" y="85053"/>
                  </a:lnTo>
                  <a:lnTo>
                    <a:pt x="503008" y="75844"/>
                  </a:lnTo>
                  <a:lnTo>
                    <a:pt x="499574" y="65052"/>
                  </a:lnTo>
                  <a:lnTo>
                    <a:pt x="486958" y="56921"/>
                  </a:lnTo>
                  <a:lnTo>
                    <a:pt x="485432" y="56324"/>
                  </a:lnTo>
                  <a:lnTo>
                    <a:pt x="476262" y="52590"/>
                  </a:lnTo>
                  <a:lnTo>
                    <a:pt x="473290" y="52451"/>
                  </a:lnTo>
                  <a:lnTo>
                    <a:pt x="473290" y="47548"/>
                  </a:lnTo>
                  <a:lnTo>
                    <a:pt x="475868" y="46126"/>
                  </a:lnTo>
                  <a:lnTo>
                    <a:pt x="485432" y="46126"/>
                  </a:lnTo>
                  <a:lnTo>
                    <a:pt x="490219" y="47675"/>
                  </a:lnTo>
                  <a:lnTo>
                    <a:pt x="495007" y="49999"/>
                  </a:lnTo>
                  <a:lnTo>
                    <a:pt x="501853" y="34099"/>
                  </a:lnTo>
                  <a:lnTo>
                    <a:pt x="496417" y="31267"/>
                  </a:lnTo>
                  <a:lnTo>
                    <a:pt x="487629" y="28803"/>
                  </a:lnTo>
                  <a:lnTo>
                    <a:pt x="479628" y="28803"/>
                  </a:lnTo>
                  <a:lnTo>
                    <a:pt x="464017" y="32391"/>
                  </a:lnTo>
                  <a:lnTo>
                    <a:pt x="454659" y="41523"/>
                  </a:lnTo>
                  <a:lnTo>
                    <a:pt x="452615" y="49872"/>
                  </a:lnTo>
                  <a:lnTo>
                    <a:pt x="456705" y="62129"/>
                  </a:lnTo>
                  <a:lnTo>
                    <a:pt x="468504" y="69555"/>
                  </a:lnTo>
                  <a:lnTo>
                    <a:pt x="469417" y="69900"/>
                  </a:lnTo>
                  <a:lnTo>
                    <a:pt x="479234" y="73647"/>
                  </a:lnTo>
                  <a:lnTo>
                    <a:pt x="482333" y="74422"/>
                  </a:lnTo>
                  <a:lnTo>
                    <a:pt x="482333" y="79336"/>
                  </a:lnTo>
                  <a:lnTo>
                    <a:pt x="478853" y="79971"/>
                  </a:lnTo>
                  <a:lnTo>
                    <a:pt x="475094" y="79971"/>
                  </a:lnTo>
                  <a:close/>
                </a:path>
                <a:path w="1628178" h="122237">
                  <a:moveTo>
                    <a:pt x="425221" y="40690"/>
                  </a:moveTo>
                  <a:lnTo>
                    <a:pt x="425221" y="30492"/>
                  </a:lnTo>
                  <a:lnTo>
                    <a:pt x="405968" y="30492"/>
                  </a:lnTo>
                  <a:lnTo>
                    <a:pt x="405968" y="95097"/>
                  </a:lnTo>
                  <a:lnTo>
                    <a:pt x="427939" y="95097"/>
                  </a:lnTo>
                  <a:lnTo>
                    <a:pt x="427939" y="54267"/>
                  </a:lnTo>
                  <a:lnTo>
                    <a:pt x="430910" y="50647"/>
                  </a:lnTo>
                  <a:lnTo>
                    <a:pt x="436079" y="49225"/>
                  </a:lnTo>
                  <a:lnTo>
                    <a:pt x="446290" y="49352"/>
                  </a:lnTo>
                  <a:lnTo>
                    <a:pt x="448614" y="49733"/>
                  </a:lnTo>
                  <a:lnTo>
                    <a:pt x="448614" y="28803"/>
                  </a:lnTo>
                  <a:lnTo>
                    <a:pt x="437108" y="28803"/>
                  </a:lnTo>
                  <a:lnTo>
                    <a:pt x="429615" y="32423"/>
                  </a:lnTo>
                  <a:lnTo>
                    <a:pt x="425221" y="40690"/>
                  </a:lnTo>
                  <a:close/>
                </a:path>
                <a:path w="1628178" h="122237">
                  <a:moveTo>
                    <a:pt x="168871" y="61112"/>
                  </a:moveTo>
                  <a:lnTo>
                    <a:pt x="145999" y="95097"/>
                  </a:lnTo>
                  <a:lnTo>
                    <a:pt x="170814" y="95097"/>
                  </a:lnTo>
                  <a:lnTo>
                    <a:pt x="180759" y="75844"/>
                  </a:lnTo>
                  <a:lnTo>
                    <a:pt x="192912" y="95097"/>
                  </a:lnTo>
                  <a:lnTo>
                    <a:pt x="219392" y="95097"/>
                  </a:lnTo>
                  <a:lnTo>
                    <a:pt x="195351" y="62534"/>
                  </a:lnTo>
                  <a:lnTo>
                    <a:pt x="217589" y="30492"/>
                  </a:lnTo>
                  <a:lnTo>
                    <a:pt x="193420" y="30492"/>
                  </a:lnTo>
                  <a:lnTo>
                    <a:pt x="184111" y="47548"/>
                  </a:lnTo>
                  <a:lnTo>
                    <a:pt x="172999" y="30492"/>
                  </a:lnTo>
                  <a:lnTo>
                    <a:pt x="146519" y="30492"/>
                  </a:lnTo>
                  <a:lnTo>
                    <a:pt x="168871" y="61112"/>
                  </a:lnTo>
                  <a:close/>
                </a:path>
                <a:path w="1628178" h="122237">
                  <a:moveTo>
                    <a:pt x="280758" y="75450"/>
                  </a:moveTo>
                  <a:lnTo>
                    <a:pt x="280758" y="50253"/>
                  </a:lnTo>
                  <a:lnTo>
                    <a:pt x="283095" y="48577"/>
                  </a:lnTo>
                  <a:lnTo>
                    <a:pt x="286715" y="46901"/>
                  </a:lnTo>
                  <a:lnTo>
                    <a:pt x="297827" y="46901"/>
                  </a:lnTo>
                  <a:lnTo>
                    <a:pt x="303517" y="52590"/>
                  </a:lnTo>
                  <a:lnTo>
                    <a:pt x="303517" y="72999"/>
                  </a:lnTo>
                  <a:lnTo>
                    <a:pt x="297700" y="78689"/>
                  </a:lnTo>
                  <a:lnTo>
                    <a:pt x="295363" y="96774"/>
                  </a:lnTo>
                  <a:lnTo>
                    <a:pt x="307590" y="94270"/>
                  </a:lnTo>
                  <a:lnTo>
                    <a:pt x="317977" y="86535"/>
                  </a:lnTo>
                  <a:lnTo>
                    <a:pt x="324453" y="73229"/>
                  </a:lnTo>
                  <a:lnTo>
                    <a:pt x="325602" y="62788"/>
                  </a:lnTo>
                  <a:lnTo>
                    <a:pt x="322767" y="47660"/>
                  </a:lnTo>
                  <a:lnTo>
                    <a:pt x="315003" y="36332"/>
                  </a:lnTo>
                  <a:lnTo>
                    <a:pt x="303421" y="29883"/>
                  </a:lnTo>
                  <a:lnTo>
                    <a:pt x="295363" y="28803"/>
                  </a:lnTo>
                  <a:lnTo>
                    <a:pt x="285927" y="28803"/>
                  </a:lnTo>
                  <a:lnTo>
                    <a:pt x="280758" y="32042"/>
                  </a:lnTo>
                  <a:lnTo>
                    <a:pt x="276758" y="36563"/>
                  </a:lnTo>
                  <a:lnTo>
                    <a:pt x="276758" y="30492"/>
                  </a:lnTo>
                  <a:lnTo>
                    <a:pt x="258800" y="30492"/>
                  </a:lnTo>
                  <a:lnTo>
                    <a:pt x="258800" y="122237"/>
                  </a:lnTo>
                  <a:lnTo>
                    <a:pt x="280758" y="122237"/>
                  </a:lnTo>
                  <a:lnTo>
                    <a:pt x="279349" y="91224"/>
                  </a:lnTo>
                  <a:lnTo>
                    <a:pt x="283349" y="95097"/>
                  </a:lnTo>
                  <a:lnTo>
                    <a:pt x="286575" y="78689"/>
                  </a:lnTo>
                  <a:lnTo>
                    <a:pt x="283095" y="77127"/>
                  </a:lnTo>
                  <a:lnTo>
                    <a:pt x="280758" y="75450"/>
                  </a:lnTo>
                  <a:close/>
                </a:path>
                <a:path w="1628178" h="122237">
                  <a:moveTo>
                    <a:pt x="290715" y="78689"/>
                  </a:moveTo>
                  <a:lnTo>
                    <a:pt x="286575" y="78689"/>
                  </a:lnTo>
                  <a:lnTo>
                    <a:pt x="283349" y="95097"/>
                  </a:lnTo>
                  <a:lnTo>
                    <a:pt x="288264" y="96774"/>
                  </a:lnTo>
                  <a:lnTo>
                    <a:pt x="295363" y="96774"/>
                  </a:lnTo>
                  <a:lnTo>
                    <a:pt x="297700" y="78689"/>
                  </a:lnTo>
                  <a:lnTo>
                    <a:pt x="290715" y="78689"/>
                  </a:lnTo>
                  <a:close/>
                </a:path>
                <a:path w="1628178" h="122237">
                  <a:moveTo>
                    <a:pt x="396151" y="59169"/>
                  </a:moveTo>
                  <a:lnTo>
                    <a:pt x="393320" y="45181"/>
                  </a:lnTo>
                  <a:lnTo>
                    <a:pt x="385121" y="34774"/>
                  </a:lnTo>
                  <a:lnTo>
                    <a:pt x="371993" y="29305"/>
                  </a:lnTo>
                  <a:lnTo>
                    <a:pt x="365658" y="28803"/>
                  </a:lnTo>
                  <a:lnTo>
                    <a:pt x="351577" y="31554"/>
                  </a:lnTo>
                  <a:lnTo>
                    <a:pt x="355574" y="50126"/>
                  </a:lnTo>
                  <a:lnTo>
                    <a:pt x="359321" y="44437"/>
                  </a:lnTo>
                  <a:lnTo>
                    <a:pt x="371995" y="44437"/>
                  </a:lnTo>
                  <a:lnTo>
                    <a:pt x="375094" y="50253"/>
                  </a:lnTo>
                  <a:lnTo>
                    <a:pt x="375094" y="55816"/>
                  </a:lnTo>
                  <a:lnTo>
                    <a:pt x="355193" y="55816"/>
                  </a:lnTo>
                  <a:lnTo>
                    <a:pt x="354799" y="68084"/>
                  </a:lnTo>
                  <a:lnTo>
                    <a:pt x="395630" y="68084"/>
                  </a:lnTo>
                  <a:lnTo>
                    <a:pt x="396024" y="65379"/>
                  </a:lnTo>
                  <a:lnTo>
                    <a:pt x="396151" y="63830"/>
                  </a:lnTo>
                  <a:lnTo>
                    <a:pt x="396151" y="59169"/>
                  </a:lnTo>
                  <a:close/>
                </a:path>
                <a:path w="1628178" h="122237">
                  <a:moveTo>
                    <a:pt x="385432" y="72999"/>
                  </a:moveTo>
                  <a:lnTo>
                    <a:pt x="381038" y="76619"/>
                  </a:lnTo>
                  <a:lnTo>
                    <a:pt x="376123" y="79590"/>
                  </a:lnTo>
                  <a:lnTo>
                    <a:pt x="361137" y="79590"/>
                  </a:lnTo>
                  <a:lnTo>
                    <a:pt x="355574" y="75577"/>
                  </a:lnTo>
                  <a:lnTo>
                    <a:pt x="354799" y="68084"/>
                  </a:lnTo>
                  <a:lnTo>
                    <a:pt x="355193" y="55816"/>
                  </a:lnTo>
                  <a:lnTo>
                    <a:pt x="355574" y="50126"/>
                  </a:lnTo>
                  <a:lnTo>
                    <a:pt x="351577" y="31554"/>
                  </a:lnTo>
                  <a:lnTo>
                    <a:pt x="340653" y="39322"/>
                  </a:lnTo>
                  <a:lnTo>
                    <a:pt x="333946" y="51384"/>
                  </a:lnTo>
                  <a:lnTo>
                    <a:pt x="332320" y="62788"/>
                  </a:lnTo>
                  <a:lnTo>
                    <a:pt x="334951" y="76956"/>
                  </a:lnTo>
                  <a:lnTo>
                    <a:pt x="342482" y="87785"/>
                  </a:lnTo>
                  <a:lnTo>
                    <a:pt x="354373" y="94607"/>
                  </a:lnTo>
                  <a:lnTo>
                    <a:pt x="368757" y="96774"/>
                  </a:lnTo>
                  <a:lnTo>
                    <a:pt x="382764" y="94597"/>
                  </a:lnTo>
                  <a:lnTo>
                    <a:pt x="393199" y="88676"/>
                  </a:lnTo>
                  <a:lnTo>
                    <a:pt x="395376" y="86817"/>
                  </a:lnTo>
                  <a:lnTo>
                    <a:pt x="385432" y="72999"/>
                  </a:lnTo>
                  <a:close/>
                </a:path>
                <a:path w="1628178" h="122237">
                  <a:moveTo>
                    <a:pt x="100914" y="30492"/>
                  </a:moveTo>
                  <a:lnTo>
                    <a:pt x="78943" y="30492"/>
                  </a:lnTo>
                  <a:lnTo>
                    <a:pt x="78943" y="73901"/>
                  </a:lnTo>
                  <a:lnTo>
                    <a:pt x="82838" y="88781"/>
                  </a:lnTo>
                  <a:lnTo>
                    <a:pt x="93514" y="95944"/>
                  </a:lnTo>
                  <a:lnTo>
                    <a:pt x="100647" y="96774"/>
                  </a:lnTo>
                  <a:lnTo>
                    <a:pt x="110337" y="96774"/>
                  </a:lnTo>
                  <a:lnTo>
                    <a:pt x="116801" y="93281"/>
                  </a:lnTo>
                  <a:lnTo>
                    <a:pt x="120929" y="88887"/>
                  </a:lnTo>
                  <a:lnTo>
                    <a:pt x="120929" y="95097"/>
                  </a:lnTo>
                  <a:lnTo>
                    <a:pt x="138899" y="95097"/>
                  </a:lnTo>
                  <a:lnTo>
                    <a:pt x="138899" y="30492"/>
                  </a:lnTo>
                  <a:lnTo>
                    <a:pt x="116928" y="30492"/>
                  </a:lnTo>
                  <a:lnTo>
                    <a:pt x="116928" y="75577"/>
                  </a:lnTo>
                  <a:lnTo>
                    <a:pt x="114477" y="77774"/>
                  </a:lnTo>
                  <a:lnTo>
                    <a:pt x="111505" y="78689"/>
                  </a:lnTo>
                  <a:lnTo>
                    <a:pt x="104520" y="78689"/>
                  </a:lnTo>
                  <a:lnTo>
                    <a:pt x="100914" y="75450"/>
                  </a:lnTo>
                  <a:lnTo>
                    <a:pt x="100914" y="30492"/>
                  </a:lnTo>
                  <a:close/>
                </a:path>
                <a:path w="1628178" h="122237">
                  <a:moveTo>
                    <a:pt x="44830" y="75450"/>
                  </a:moveTo>
                  <a:lnTo>
                    <a:pt x="42506" y="77127"/>
                  </a:lnTo>
                  <a:lnTo>
                    <a:pt x="39014" y="78689"/>
                  </a:lnTo>
                  <a:lnTo>
                    <a:pt x="27901" y="78689"/>
                  </a:lnTo>
                  <a:lnTo>
                    <a:pt x="23018" y="95935"/>
                  </a:lnTo>
                  <a:lnTo>
                    <a:pt x="30225" y="96774"/>
                  </a:lnTo>
                  <a:lnTo>
                    <a:pt x="37858" y="96774"/>
                  </a:lnTo>
                  <a:lnTo>
                    <a:pt x="43675" y="94970"/>
                  </a:lnTo>
                  <a:lnTo>
                    <a:pt x="44830" y="75450"/>
                  </a:lnTo>
                  <a:close/>
                </a:path>
                <a:path w="1628178" h="122237">
                  <a:moveTo>
                    <a:pt x="48844" y="30492"/>
                  </a:moveTo>
                  <a:lnTo>
                    <a:pt x="48844" y="36436"/>
                  </a:lnTo>
                  <a:lnTo>
                    <a:pt x="44830" y="31915"/>
                  </a:lnTo>
                  <a:lnTo>
                    <a:pt x="38760" y="28803"/>
                  </a:lnTo>
                  <a:lnTo>
                    <a:pt x="30225" y="28803"/>
                  </a:lnTo>
                  <a:lnTo>
                    <a:pt x="16938" y="31918"/>
                  </a:lnTo>
                  <a:lnTo>
                    <a:pt x="6820" y="40541"/>
                  </a:lnTo>
                  <a:lnTo>
                    <a:pt x="984" y="53593"/>
                  </a:lnTo>
                  <a:lnTo>
                    <a:pt x="0" y="62788"/>
                  </a:lnTo>
                  <a:lnTo>
                    <a:pt x="3248" y="79494"/>
                  </a:lnTo>
                  <a:lnTo>
                    <a:pt x="11613" y="90430"/>
                  </a:lnTo>
                  <a:lnTo>
                    <a:pt x="23018" y="95935"/>
                  </a:lnTo>
                  <a:lnTo>
                    <a:pt x="27901" y="78689"/>
                  </a:lnTo>
                  <a:lnTo>
                    <a:pt x="22097" y="72999"/>
                  </a:lnTo>
                  <a:lnTo>
                    <a:pt x="22097" y="52590"/>
                  </a:lnTo>
                  <a:lnTo>
                    <a:pt x="27774" y="46901"/>
                  </a:lnTo>
                  <a:lnTo>
                    <a:pt x="38887" y="46901"/>
                  </a:lnTo>
                  <a:lnTo>
                    <a:pt x="42506" y="48577"/>
                  </a:lnTo>
                  <a:lnTo>
                    <a:pt x="44830" y="50253"/>
                  </a:lnTo>
                  <a:lnTo>
                    <a:pt x="44830" y="75450"/>
                  </a:lnTo>
                  <a:lnTo>
                    <a:pt x="43675" y="94970"/>
                  </a:lnTo>
                  <a:lnTo>
                    <a:pt x="48844" y="88760"/>
                  </a:lnTo>
                  <a:lnTo>
                    <a:pt x="48844" y="95097"/>
                  </a:lnTo>
                  <a:lnTo>
                    <a:pt x="66789" y="95097"/>
                  </a:lnTo>
                  <a:lnTo>
                    <a:pt x="66789" y="30492"/>
                  </a:lnTo>
                  <a:lnTo>
                    <a:pt x="48844" y="30492"/>
                  </a:lnTo>
                  <a:close/>
                </a:path>
                <a:path w="1628178" h="122237">
                  <a:moveTo>
                    <a:pt x="1459941" y="75577"/>
                  </a:moveTo>
                  <a:lnTo>
                    <a:pt x="1459166" y="68084"/>
                  </a:lnTo>
                  <a:lnTo>
                    <a:pt x="1500009" y="68084"/>
                  </a:lnTo>
                  <a:lnTo>
                    <a:pt x="1459560" y="55816"/>
                  </a:lnTo>
                  <a:lnTo>
                    <a:pt x="1459941" y="50126"/>
                  </a:lnTo>
                  <a:lnTo>
                    <a:pt x="1463687" y="44437"/>
                  </a:lnTo>
                  <a:lnTo>
                    <a:pt x="1470024" y="28803"/>
                  </a:lnTo>
                  <a:lnTo>
                    <a:pt x="1455943" y="31554"/>
                  </a:lnTo>
                  <a:lnTo>
                    <a:pt x="1445020" y="39322"/>
                  </a:lnTo>
                  <a:lnTo>
                    <a:pt x="1438313" y="51384"/>
                  </a:lnTo>
                  <a:lnTo>
                    <a:pt x="1436687" y="62788"/>
                  </a:lnTo>
                  <a:lnTo>
                    <a:pt x="1439317" y="76956"/>
                  </a:lnTo>
                  <a:lnTo>
                    <a:pt x="1446848" y="87785"/>
                  </a:lnTo>
                  <a:lnTo>
                    <a:pt x="1458740" y="94607"/>
                  </a:lnTo>
                  <a:lnTo>
                    <a:pt x="1473123" y="96774"/>
                  </a:lnTo>
                  <a:lnTo>
                    <a:pt x="1487130" y="94597"/>
                  </a:lnTo>
                  <a:lnTo>
                    <a:pt x="1497565" y="88676"/>
                  </a:lnTo>
                  <a:lnTo>
                    <a:pt x="1499742" y="86817"/>
                  </a:lnTo>
                  <a:lnTo>
                    <a:pt x="1489798" y="72999"/>
                  </a:lnTo>
                  <a:lnTo>
                    <a:pt x="1485404" y="76619"/>
                  </a:lnTo>
                  <a:lnTo>
                    <a:pt x="1480489" y="79590"/>
                  </a:lnTo>
                  <a:lnTo>
                    <a:pt x="1465491" y="79590"/>
                  </a:lnTo>
                  <a:lnTo>
                    <a:pt x="1459941" y="75577"/>
                  </a:lnTo>
                  <a:close/>
                </a:path>
                <a:path w="1628178" h="122237">
                  <a:moveTo>
                    <a:pt x="1600276" y="79971"/>
                  </a:moveTo>
                  <a:lnTo>
                    <a:pt x="1594586" y="79971"/>
                  </a:lnTo>
                  <a:lnTo>
                    <a:pt x="1588376" y="78041"/>
                  </a:lnTo>
                  <a:lnTo>
                    <a:pt x="1581403" y="74815"/>
                  </a:lnTo>
                  <a:lnTo>
                    <a:pt x="1576362" y="91732"/>
                  </a:lnTo>
                  <a:lnTo>
                    <a:pt x="1587896" y="95336"/>
                  </a:lnTo>
                  <a:lnTo>
                    <a:pt x="1601224" y="96773"/>
                  </a:lnTo>
                  <a:lnTo>
                    <a:pt x="1601558" y="96774"/>
                  </a:lnTo>
                  <a:lnTo>
                    <a:pt x="1616819" y="93864"/>
                  </a:lnTo>
                  <a:lnTo>
                    <a:pt x="1626165" y="85053"/>
                  </a:lnTo>
                  <a:lnTo>
                    <a:pt x="1628178" y="75844"/>
                  </a:lnTo>
                  <a:lnTo>
                    <a:pt x="1624744" y="65052"/>
                  </a:lnTo>
                  <a:lnTo>
                    <a:pt x="1612127" y="56921"/>
                  </a:lnTo>
                  <a:lnTo>
                    <a:pt x="1610601" y="56324"/>
                  </a:lnTo>
                  <a:lnTo>
                    <a:pt x="1601431" y="52590"/>
                  </a:lnTo>
                  <a:lnTo>
                    <a:pt x="1598460" y="52451"/>
                  </a:lnTo>
                  <a:lnTo>
                    <a:pt x="1598460" y="47548"/>
                  </a:lnTo>
                  <a:lnTo>
                    <a:pt x="1601050" y="46126"/>
                  </a:lnTo>
                  <a:lnTo>
                    <a:pt x="1610601" y="46126"/>
                  </a:lnTo>
                  <a:lnTo>
                    <a:pt x="1615389" y="47675"/>
                  </a:lnTo>
                  <a:lnTo>
                    <a:pt x="1620164" y="49999"/>
                  </a:lnTo>
                  <a:lnTo>
                    <a:pt x="1627022" y="34099"/>
                  </a:lnTo>
                  <a:lnTo>
                    <a:pt x="1621586" y="31267"/>
                  </a:lnTo>
                  <a:lnTo>
                    <a:pt x="1612798" y="28803"/>
                  </a:lnTo>
                  <a:lnTo>
                    <a:pt x="1604797" y="28803"/>
                  </a:lnTo>
                  <a:lnTo>
                    <a:pt x="1589180" y="32391"/>
                  </a:lnTo>
                  <a:lnTo>
                    <a:pt x="1579826" y="41523"/>
                  </a:lnTo>
                  <a:lnTo>
                    <a:pt x="1577784" y="49872"/>
                  </a:lnTo>
                  <a:lnTo>
                    <a:pt x="1581874" y="62129"/>
                  </a:lnTo>
                  <a:lnTo>
                    <a:pt x="1593673" y="69555"/>
                  </a:lnTo>
                  <a:lnTo>
                    <a:pt x="1594586" y="69900"/>
                  </a:lnTo>
                  <a:lnTo>
                    <a:pt x="1604403" y="73647"/>
                  </a:lnTo>
                  <a:lnTo>
                    <a:pt x="1607502" y="74422"/>
                  </a:lnTo>
                  <a:lnTo>
                    <a:pt x="1607502" y="79336"/>
                  </a:lnTo>
                  <a:lnTo>
                    <a:pt x="1604009" y="79971"/>
                  </a:lnTo>
                  <a:lnTo>
                    <a:pt x="1600276" y="79971"/>
                  </a:lnTo>
                  <a:close/>
                </a:path>
                <a:path w="1628178" h="122237">
                  <a:moveTo>
                    <a:pt x="1571066" y="59169"/>
                  </a:moveTo>
                  <a:lnTo>
                    <a:pt x="1568235" y="45181"/>
                  </a:lnTo>
                  <a:lnTo>
                    <a:pt x="1560037" y="34774"/>
                  </a:lnTo>
                  <a:lnTo>
                    <a:pt x="1546908" y="29305"/>
                  </a:lnTo>
                  <a:lnTo>
                    <a:pt x="1540573" y="28803"/>
                  </a:lnTo>
                  <a:lnTo>
                    <a:pt x="1526492" y="31554"/>
                  </a:lnTo>
                  <a:lnTo>
                    <a:pt x="1530489" y="50126"/>
                  </a:lnTo>
                  <a:lnTo>
                    <a:pt x="1534236" y="44437"/>
                  </a:lnTo>
                  <a:lnTo>
                    <a:pt x="1546910" y="44437"/>
                  </a:lnTo>
                  <a:lnTo>
                    <a:pt x="1549996" y="50253"/>
                  </a:lnTo>
                  <a:lnTo>
                    <a:pt x="1549996" y="55816"/>
                  </a:lnTo>
                  <a:lnTo>
                    <a:pt x="1530108" y="55816"/>
                  </a:lnTo>
                  <a:lnTo>
                    <a:pt x="1529714" y="68084"/>
                  </a:lnTo>
                  <a:lnTo>
                    <a:pt x="1570545" y="68084"/>
                  </a:lnTo>
                  <a:lnTo>
                    <a:pt x="1570939" y="65379"/>
                  </a:lnTo>
                  <a:lnTo>
                    <a:pt x="1571066" y="63830"/>
                  </a:lnTo>
                  <a:lnTo>
                    <a:pt x="1571066" y="59169"/>
                  </a:lnTo>
                  <a:close/>
                </a:path>
                <a:path w="1628178" h="122237">
                  <a:moveTo>
                    <a:pt x="1560334" y="72999"/>
                  </a:moveTo>
                  <a:lnTo>
                    <a:pt x="1555940" y="76619"/>
                  </a:lnTo>
                  <a:lnTo>
                    <a:pt x="1551038" y="79590"/>
                  </a:lnTo>
                  <a:lnTo>
                    <a:pt x="1536052" y="79590"/>
                  </a:lnTo>
                  <a:lnTo>
                    <a:pt x="1530489" y="75577"/>
                  </a:lnTo>
                  <a:lnTo>
                    <a:pt x="1529714" y="68084"/>
                  </a:lnTo>
                  <a:lnTo>
                    <a:pt x="1530108" y="55816"/>
                  </a:lnTo>
                  <a:lnTo>
                    <a:pt x="1530489" y="50126"/>
                  </a:lnTo>
                  <a:lnTo>
                    <a:pt x="1526492" y="31554"/>
                  </a:lnTo>
                  <a:lnTo>
                    <a:pt x="1515568" y="39322"/>
                  </a:lnTo>
                  <a:lnTo>
                    <a:pt x="1508862" y="51384"/>
                  </a:lnTo>
                  <a:lnTo>
                    <a:pt x="1507235" y="62788"/>
                  </a:lnTo>
                  <a:lnTo>
                    <a:pt x="1509866" y="76956"/>
                  </a:lnTo>
                  <a:lnTo>
                    <a:pt x="1517397" y="87785"/>
                  </a:lnTo>
                  <a:lnTo>
                    <a:pt x="1529288" y="94607"/>
                  </a:lnTo>
                  <a:lnTo>
                    <a:pt x="1543672" y="96774"/>
                  </a:lnTo>
                  <a:lnTo>
                    <a:pt x="1557673" y="94597"/>
                  </a:lnTo>
                  <a:lnTo>
                    <a:pt x="1568114" y="88676"/>
                  </a:lnTo>
                  <a:lnTo>
                    <a:pt x="1570291" y="86817"/>
                  </a:lnTo>
                  <a:lnTo>
                    <a:pt x="1560334" y="72999"/>
                  </a:lnTo>
                  <a:close/>
                </a:path>
                <a:path w="1628178" h="122237">
                  <a:moveTo>
                    <a:pt x="1479194" y="0"/>
                  </a:moveTo>
                  <a:lnTo>
                    <a:pt x="1452194" y="15240"/>
                  </a:lnTo>
                  <a:lnTo>
                    <a:pt x="1458010" y="25450"/>
                  </a:lnTo>
                  <a:lnTo>
                    <a:pt x="1486306" y="13563"/>
                  </a:lnTo>
                  <a:lnTo>
                    <a:pt x="1479194" y="0"/>
                  </a:lnTo>
                  <a:close/>
                </a:path>
                <a:path w="1628178" h="122237">
                  <a:moveTo>
                    <a:pt x="1385125" y="75450"/>
                  </a:moveTo>
                  <a:lnTo>
                    <a:pt x="1385125" y="50253"/>
                  </a:lnTo>
                  <a:lnTo>
                    <a:pt x="1387462" y="48577"/>
                  </a:lnTo>
                  <a:lnTo>
                    <a:pt x="1391069" y="46901"/>
                  </a:lnTo>
                  <a:lnTo>
                    <a:pt x="1402181" y="46901"/>
                  </a:lnTo>
                  <a:lnTo>
                    <a:pt x="1407871" y="52590"/>
                  </a:lnTo>
                  <a:lnTo>
                    <a:pt x="1407871" y="72999"/>
                  </a:lnTo>
                  <a:lnTo>
                    <a:pt x="1402054" y="78689"/>
                  </a:lnTo>
                  <a:lnTo>
                    <a:pt x="1399730" y="96774"/>
                  </a:lnTo>
                  <a:lnTo>
                    <a:pt x="1411956" y="94270"/>
                  </a:lnTo>
                  <a:lnTo>
                    <a:pt x="1422343" y="86535"/>
                  </a:lnTo>
                  <a:lnTo>
                    <a:pt x="1428820" y="73229"/>
                  </a:lnTo>
                  <a:lnTo>
                    <a:pt x="1429969" y="62788"/>
                  </a:lnTo>
                  <a:lnTo>
                    <a:pt x="1427132" y="47660"/>
                  </a:lnTo>
                  <a:lnTo>
                    <a:pt x="1419364" y="36332"/>
                  </a:lnTo>
                  <a:lnTo>
                    <a:pt x="1407783" y="29883"/>
                  </a:lnTo>
                  <a:lnTo>
                    <a:pt x="1399730" y="28803"/>
                  </a:lnTo>
                  <a:lnTo>
                    <a:pt x="1390294" y="28803"/>
                  </a:lnTo>
                  <a:lnTo>
                    <a:pt x="1385125" y="32042"/>
                  </a:lnTo>
                  <a:lnTo>
                    <a:pt x="1381124" y="36563"/>
                  </a:lnTo>
                  <a:lnTo>
                    <a:pt x="1381124" y="30492"/>
                  </a:lnTo>
                  <a:lnTo>
                    <a:pt x="1363167" y="30492"/>
                  </a:lnTo>
                  <a:lnTo>
                    <a:pt x="1363167" y="122237"/>
                  </a:lnTo>
                  <a:lnTo>
                    <a:pt x="1385125" y="122237"/>
                  </a:lnTo>
                  <a:lnTo>
                    <a:pt x="1383715" y="91224"/>
                  </a:lnTo>
                  <a:lnTo>
                    <a:pt x="1387716" y="95097"/>
                  </a:lnTo>
                  <a:lnTo>
                    <a:pt x="1390942" y="78689"/>
                  </a:lnTo>
                  <a:lnTo>
                    <a:pt x="1387462" y="77127"/>
                  </a:lnTo>
                  <a:lnTo>
                    <a:pt x="1385125" y="75450"/>
                  </a:lnTo>
                  <a:close/>
                </a:path>
                <a:path w="1628178" h="122237">
                  <a:moveTo>
                    <a:pt x="1395082" y="78689"/>
                  </a:moveTo>
                  <a:lnTo>
                    <a:pt x="1390942" y="78689"/>
                  </a:lnTo>
                  <a:lnTo>
                    <a:pt x="1387716" y="95097"/>
                  </a:lnTo>
                  <a:lnTo>
                    <a:pt x="1392631" y="96774"/>
                  </a:lnTo>
                  <a:lnTo>
                    <a:pt x="1399730" y="96774"/>
                  </a:lnTo>
                  <a:lnTo>
                    <a:pt x="1402054" y="78689"/>
                  </a:lnTo>
                  <a:lnTo>
                    <a:pt x="1395082" y="78689"/>
                  </a:lnTo>
                  <a:close/>
                </a:path>
                <a:path w="1628178" h="122237">
                  <a:moveTo>
                    <a:pt x="1500517" y="59169"/>
                  </a:moveTo>
                  <a:lnTo>
                    <a:pt x="1497687" y="45181"/>
                  </a:lnTo>
                  <a:lnTo>
                    <a:pt x="1489488" y="34774"/>
                  </a:lnTo>
                  <a:lnTo>
                    <a:pt x="1476360" y="29305"/>
                  </a:lnTo>
                  <a:lnTo>
                    <a:pt x="1470024" y="28803"/>
                  </a:lnTo>
                  <a:lnTo>
                    <a:pt x="1463687" y="44437"/>
                  </a:lnTo>
                  <a:lnTo>
                    <a:pt x="1476349" y="44437"/>
                  </a:lnTo>
                  <a:lnTo>
                    <a:pt x="1479461" y="50253"/>
                  </a:lnTo>
                  <a:lnTo>
                    <a:pt x="1479461" y="55816"/>
                  </a:lnTo>
                  <a:lnTo>
                    <a:pt x="1459560" y="55816"/>
                  </a:lnTo>
                  <a:lnTo>
                    <a:pt x="1500009" y="68084"/>
                  </a:lnTo>
                  <a:lnTo>
                    <a:pt x="1500390" y="65379"/>
                  </a:lnTo>
                  <a:lnTo>
                    <a:pt x="1500517" y="63830"/>
                  </a:lnTo>
                  <a:lnTo>
                    <a:pt x="1500517" y="59169"/>
                  </a:lnTo>
                  <a:close/>
                </a:path>
                <a:path w="1628178" h="122237">
                  <a:moveTo>
                    <a:pt x="1328280" y="75450"/>
                  </a:moveTo>
                  <a:lnTo>
                    <a:pt x="1325956" y="77127"/>
                  </a:lnTo>
                  <a:lnTo>
                    <a:pt x="1322463" y="78689"/>
                  </a:lnTo>
                  <a:lnTo>
                    <a:pt x="1311351" y="78689"/>
                  </a:lnTo>
                  <a:lnTo>
                    <a:pt x="1306468" y="95934"/>
                  </a:lnTo>
                  <a:lnTo>
                    <a:pt x="1313687" y="96774"/>
                  </a:lnTo>
                  <a:lnTo>
                    <a:pt x="1321307" y="96774"/>
                  </a:lnTo>
                  <a:lnTo>
                    <a:pt x="1327111" y="94970"/>
                  </a:lnTo>
                  <a:lnTo>
                    <a:pt x="1328280" y="75450"/>
                  </a:lnTo>
                  <a:close/>
                </a:path>
                <a:path w="1628178" h="122237">
                  <a:moveTo>
                    <a:pt x="1332280" y="30492"/>
                  </a:moveTo>
                  <a:lnTo>
                    <a:pt x="1332280" y="36436"/>
                  </a:lnTo>
                  <a:lnTo>
                    <a:pt x="1328280" y="31915"/>
                  </a:lnTo>
                  <a:lnTo>
                    <a:pt x="1322209" y="28803"/>
                  </a:lnTo>
                  <a:lnTo>
                    <a:pt x="1313687" y="28803"/>
                  </a:lnTo>
                  <a:lnTo>
                    <a:pt x="1300395" y="31916"/>
                  </a:lnTo>
                  <a:lnTo>
                    <a:pt x="1290273" y="40537"/>
                  </a:lnTo>
                  <a:lnTo>
                    <a:pt x="1284435" y="53585"/>
                  </a:lnTo>
                  <a:lnTo>
                    <a:pt x="1283449" y="62788"/>
                  </a:lnTo>
                  <a:lnTo>
                    <a:pt x="1286697" y="79491"/>
                  </a:lnTo>
                  <a:lnTo>
                    <a:pt x="1295060" y="90427"/>
                  </a:lnTo>
                  <a:lnTo>
                    <a:pt x="1306468" y="95934"/>
                  </a:lnTo>
                  <a:lnTo>
                    <a:pt x="1311351" y="78689"/>
                  </a:lnTo>
                  <a:lnTo>
                    <a:pt x="1305534" y="72999"/>
                  </a:lnTo>
                  <a:lnTo>
                    <a:pt x="1305534" y="52590"/>
                  </a:lnTo>
                  <a:lnTo>
                    <a:pt x="1311224" y="46901"/>
                  </a:lnTo>
                  <a:lnTo>
                    <a:pt x="1322336" y="46901"/>
                  </a:lnTo>
                  <a:lnTo>
                    <a:pt x="1325956" y="48577"/>
                  </a:lnTo>
                  <a:lnTo>
                    <a:pt x="1328280" y="50253"/>
                  </a:lnTo>
                  <a:lnTo>
                    <a:pt x="1328280" y="75450"/>
                  </a:lnTo>
                  <a:lnTo>
                    <a:pt x="1327111" y="94970"/>
                  </a:lnTo>
                  <a:lnTo>
                    <a:pt x="1332280" y="88760"/>
                  </a:lnTo>
                  <a:lnTo>
                    <a:pt x="1332280" y="95097"/>
                  </a:lnTo>
                  <a:lnTo>
                    <a:pt x="1350251" y="95097"/>
                  </a:lnTo>
                  <a:lnTo>
                    <a:pt x="1350251" y="30492"/>
                  </a:lnTo>
                  <a:lnTo>
                    <a:pt x="1332280" y="30492"/>
                  </a:lnTo>
                  <a:close/>
                </a:path>
                <a:path w="1628178" h="122237">
                  <a:moveTo>
                    <a:pt x="1264056" y="46901"/>
                  </a:moveTo>
                  <a:lnTo>
                    <a:pt x="1267294" y="48704"/>
                  </a:lnTo>
                  <a:lnTo>
                    <a:pt x="1270787" y="51676"/>
                  </a:lnTo>
                  <a:lnTo>
                    <a:pt x="1281379" y="37719"/>
                  </a:lnTo>
                  <a:lnTo>
                    <a:pt x="1277365" y="33197"/>
                  </a:lnTo>
                  <a:lnTo>
                    <a:pt x="1270266" y="28803"/>
                  </a:lnTo>
                  <a:lnTo>
                    <a:pt x="1257604" y="28803"/>
                  </a:lnTo>
                  <a:lnTo>
                    <a:pt x="1242944" y="31598"/>
                  </a:lnTo>
                  <a:lnTo>
                    <a:pt x="1231642" y="39289"/>
                  </a:lnTo>
                  <a:lnTo>
                    <a:pt x="1224587" y="50837"/>
                  </a:lnTo>
                  <a:lnTo>
                    <a:pt x="1222590" y="62788"/>
                  </a:lnTo>
                  <a:lnTo>
                    <a:pt x="1225274" y="77248"/>
                  </a:lnTo>
                  <a:lnTo>
                    <a:pt x="1232886" y="88195"/>
                  </a:lnTo>
                  <a:lnTo>
                    <a:pt x="1244765" y="94916"/>
                  </a:lnTo>
                  <a:lnTo>
                    <a:pt x="1257465" y="96774"/>
                  </a:lnTo>
                  <a:lnTo>
                    <a:pt x="1271227" y="94195"/>
                  </a:lnTo>
                  <a:lnTo>
                    <a:pt x="1281252" y="87731"/>
                  </a:lnTo>
                  <a:lnTo>
                    <a:pt x="1271435" y="73520"/>
                  </a:lnTo>
                  <a:lnTo>
                    <a:pt x="1268450" y="75971"/>
                  </a:lnTo>
                  <a:lnTo>
                    <a:pt x="1264577" y="78689"/>
                  </a:lnTo>
                  <a:lnTo>
                    <a:pt x="1250886" y="78689"/>
                  </a:lnTo>
                  <a:lnTo>
                    <a:pt x="1244676" y="72999"/>
                  </a:lnTo>
                  <a:lnTo>
                    <a:pt x="1244676" y="52324"/>
                  </a:lnTo>
                  <a:lnTo>
                    <a:pt x="1251661" y="46901"/>
                  </a:lnTo>
                  <a:lnTo>
                    <a:pt x="1264056" y="46901"/>
                  </a:lnTo>
                  <a:close/>
                </a:path>
                <a:path w="1628178" h="122237">
                  <a:moveTo>
                    <a:pt x="1190802" y="30492"/>
                  </a:moveTo>
                  <a:lnTo>
                    <a:pt x="1190802" y="95097"/>
                  </a:lnTo>
                  <a:lnTo>
                    <a:pt x="1212761" y="95097"/>
                  </a:lnTo>
                  <a:lnTo>
                    <a:pt x="1212761" y="30492"/>
                  </a:lnTo>
                  <a:lnTo>
                    <a:pt x="1190802" y="30492"/>
                  </a:lnTo>
                  <a:close/>
                </a:path>
                <a:path w="1628178" h="122237">
                  <a:moveTo>
                    <a:pt x="1213675" y="13169"/>
                  </a:moveTo>
                  <a:lnTo>
                    <a:pt x="1213675" y="6451"/>
                  </a:lnTo>
                  <a:lnTo>
                    <a:pt x="1208506" y="1282"/>
                  </a:lnTo>
                  <a:lnTo>
                    <a:pt x="1195057" y="1282"/>
                  </a:lnTo>
                  <a:lnTo>
                    <a:pt x="1189888" y="6451"/>
                  </a:lnTo>
                  <a:lnTo>
                    <a:pt x="1189888" y="19888"/>
                  </a:lnTo>
                  <a:lnTo>
                    <a:pt x="1195057" y="25057"/>
                  </a:lnTo>
                  <a:lnTo>
                    <a:pt x="1208506" y="25057"/>
                  </a:lnTo>
                  <a:lnTo>
                    <a:pt x="1213675" y="19888"/>
                  </a:lnTo>
                  <a:lnTo>
                    <a:pt x="1213675" y="13169"/>
                  </a:lnTo>
                  <a:close/>
                </a:path>
                <a:path w="1628178" h="122237">
                  <a:moveTo>
                    <a:pt x="1133170" y="52717"/>
                  </a:moveTo>
                  <a:lnTo>
                    <a:pt x="1138732" y="46901"/>
                  </a:lnTo>
                  <a:lnTo>
                    <a:pt x="1150099" y="46901"/>
                  </a:lnTo>
                  <a:lnTo>
                    <a:pt x="1153591" y="48577"/>
                  </a:lnTo>
                  <a:lnTo>
                    <a:pt x="1155915" y="50253"/>
                  </a:lnTo>
                  <a:lnTo>
                    <a:pt x="1155915" y="75450"/>
                  </a:lnTo>
                  <a:lnTo>
                    <a:pt x="1153591" y="77127"/>
                  </a:lnTo>
                  <a:lnTo>
                    <a:pt x="1149972" y="78689"/>
                  </a:lnTo>
                  <a:lnTo>
                    <a:pt x="1138986" y="78689"/>
                  </a:lnTo>
                  <a:lnTo>
                    <a:pt x="1133375" y="95876"/>
                  </a:lnTo>
                  <a:lnTo>
                    <a:pt x="1140663" y="96774"/>
                  </a:lnTo>
                  <a:lnTo>
                    <a:pt x="1151127" y="96774"/>
                  </a:lnTo>
                  <a:lnTo>
                    <a:pt x="1155915" y="93281"/>
                  </a:lnTo>
                  <a:lnTo>
                    <a:pt x="1159929" y="88760"/>
                  </a:lnTo>
                  <a:lnTo>
                    <a:pt x="1159929" y="95097"/>
                  </a:lnTo>
                  <a:lnTo>
                    <a:pt x="1177874" y="95097"/>
                  </a:lnTo>
                  <a:lnTo>
                    <a:pt x="1177874" y="2959"/>
                  </a:lnTo>
                  <a:lnTo>
                    <a:pt x="1155915" y="2959"/>
                  </a:lnTo>
                  <a:lnTo>
                    <a:pt x="1157338" y="33972"/>
                  </a:lnTo>
                  <a:lnTo>
                    <a:pt x="1153325" y="30619"/>
                  </a:lnTo>
                  <a:lnTo>
                    <a:pt x="1147775" y="28803"/>
                  </a:lnTo>
                  <a:lnTo>
                    <a:pt x="1140663" y="28803"/>
                  </a:lnTo>
                  <a:lnTo>
                    <a:pt x="1128064" y="31799"/>
                  </a:lnTo>
                  <a:lnTo>
                    <a:pt x="1133170" y="52717"/>
                  </a:lnTo>
                  <a:close/>
                </a:path>
                <a:path w="1628178" h="122237">
                  <a:moveTo>
                    <a:pt x="1133170" y="72999"/>
                  </a:moveTo>
                  <a:lnTo>
                    <a:pt x="1133170" y="52717"/>
                  </a:lnTo>
                  <a:lnTo>
                    <a:pt x="1128064" y="31799"/>
                  </a:lnTo>
                  <a:lnTo>
                    <a:pt x="1117987" y="40323"/>
                  </a:lnTo>
                  <a:lnTo>
                    <a:pt x="1112028" y="53679"/>
                  </a:lnTo>
                  <a:lnTo>
                    <a:pt x="1111084" y="62788"/>
                  </a:lnTo>
                  <a:lnTo>
                    <a:pt x="1114023" y="78611"/>
                  </a:lnTo>
                  <a:lnTo>
                    <a:pt x="1121915" y="89836"/>
                  </a:lnTo>
                  <a:lnTo>
                    <a:pt x="1133375" y="95876"/>
                  </a:lnTo>
                  <a:lnTo>
                    <a:pt x="1138986" y="78689"/>
                  </a:lnTo>
                  <a:lnTo>
                    <a:pt x="1133170" y="72999"/>
                  </a:lnTo>
                  <a:close/>
                </a:path>
                <a:path w="1628178" h="122237">
                  <a:moveTo>
                    <a:pt x="1059268" y="36436"/>
                  </a:moveTo>
                  <a:lnTo>
                    <a:pt x="1059268" y="30492"/>
                  </a:lnTo>
                  <a:lnTo>
                    <a:pt x="1041298" y="30492"/>
                  </a:lnTo>
                  <a:lnTo>
                    <a:pt x="1041298" y="95097"/>
                  </a:lnTo>
                  <a:lnTo>
                    <a:pt x="1063269" y="95097"/>
                  </a:lnTo>
                  <a:lnTo>
                    <a:pt x="1063269" y="49352"/>
                  </a:lnTo>
                  <a:lnTo>
                    <a:pt x="1065720" y="47802"/>
                  </a:lnTo>
                  <a:lnTo>
                    <a:pt x="1068692" y="46901"/>
                  </a:lnTo>
                  <a:lnTo>
                    <a:pt x="1076324" y="46901"/>
                  </a:lnTo>
                  <a:lnTo>
                    <a:pt x="1080071" y="49733"/>
                  </a:lnTo>
                  <a:lnTo>
                    <a:pt x="1080071" y="95097"/>
                  </a:lnTo>
                  <a:lnTo>
                    <a:pt x="1102029" y="95097"/>
                  </a:lnTo>
                  <a:lnTo>
                    <a:pt x="1102029" y="53746"/>
                  </a:lnTo>
                  <a:lnTo>
                    <a:pt x="1098573" y="38710"/>
                  </a:lnTo>
                  <a:lnTo>
                    <a:pt x="1088789" y="30363"/>
                  </a:lnTo>
                  <a:lnTo>
                    <a:pt x="1079550" y="28803"/>
                  </a:lnTo>
                  <a:lnTo>
                    <a:pt x="1070762" y="28803"/>
                  </a:lnTo>
                  <a:lnTo>
                    <a:pt x="1064691" y="31267"/>
                  </a:lnTo>
                  <a:lnTo>
                    <a:pt x="1059268" y="36436"/>
                  </a:lnTo>
                  <a:close/>
                </a:path>
                <a:path w="1628178" h="122237">
                  <a:moveTo>
                    <a:pt x="1006424" y="75450"/>
                  </a:moveTo>
                  <a:lnTo>
                    <a:pt x="1004087" y="77127"/>
                  </a:lnTo>
                  <a:lnTo>
                    <a:pt x="1000607" y="78689"/>
                  </a:lnTo>
                  <a:lnTo>
                    <a:pt x="989495" y="78689"/>
                  </a:lnTo>
                  <a:lnTo>
                    <a:pt x="984599" y="95934"/>
                  </a:lnTo>
                  <a:lnTo>
                    <a:pt x="991819" y="96774"/>
                  </a:lnTo>
                  <a:lnTo>
                    <a:pt x="999439" y="96774"/>
                  </a:lnTo>
                  <a:lnTo>
                    <a:pt x="1005255" y="94970"/>
                  </a:lnTo>
                  <a:lnTo>
                    <a:pt x="1006424" y="75450"/>
                  </a:lnTo>
                  <a:close/>
                </a:path>
                <a:path w="1628178" h="122237">
                  <a:moveTo>
                    <a:pt x="1010424" y="30492"/>
                  </a:moveTo>
                  <a:lnTo>
                    <a:pt x="1010424" y="36436"/>
                  </a:lnTo>
                  <a:lnTo>
                    <a:pt x="1006424" y="31915"/>
                  </a:lnTo>
                  <a:lnTo>
                    <a:pt x="1000353" y="28803"/>
                  </a:lnTo>
                  <a:lnTo>
                    <a:pt x="991819" y="28803"/>
                  </a:lnTo>
                  <a:lnTo>
                    <a:pt x="978531" y="31916"/>
                  </a:lnTo>
                  <a:lnTo>
                    <a:pt x="968409" y="40537"/>
                  </a:lnTo>
                  <a:lnTo>
                    <a:pt x="962567" y="53585"/>
                  </a:lnTo>
                  <a:lnTo>
                    <a:pt x="961580" y="62788"/>
                  </a:lnTo>
                  <a:lnTo>
                    <a:pt x="964828" y="79491"/>
                  </a:lnTo>
                  <a:lnTo>
                    <a:pt x="973191" y="90427"/>
                  </a:lnTo>
                  <a:lnTo>
                    <a:pt x="984599" y="95934"/>
                  </a:lnTo>
                  <a:lnTo>
                    <a:pt x="989495" y="78689"/>
                  </a:lnTo>
                  <a:lnTo>
                    <a:pt x="983678" y="72999"/>
                  </a:lnTo>
                  <a:lnTo>
                    <a:pt x="983678" y="52590"/>
                  </a:lnTo>
                  <a:lnTo>
                    <a:pt x="989368" y="46901"/>
                  </a:lnTo>
                  <a:lnTo>
                    <a:pt x="1000480" y="46901"/>
                  </a:lnTo>
                  <a:lnTo>
                    <a:pt x="1004087" y="48577"/>
                  </a:lnTo>
                  <a:lnTo>
                    <a:pt x="1006424" y="50253"/>
                  </a:lnTo>
                  <a:lnTo>
                    <a:pt x="1006424" y="75450"/>
                  </a:lnTo>
                  <a:lnTo>
                    <a:pt x="1005255" y="94970"/>
                  </a:lnTo>
                  <a:lnTo>
                    <a:pt x="1010424" y="88760"/>
                  </a:lnTo>
                  <a:lnTo>
                    <a:pt x="1010424" y="95097"/>
                  </a:lnTo>
                  <a:lnTo>
                    <a:pt x="1028382" y="95097"/>
                  </a:lnTo>
                  <a:lnTo>
                    <a:pt x="1028382" y="30492"/>
                  </a:lnTo>
                  <a:lnTo>
                    <a:pt x="1010424" y="30492"/>
                  </a:lnTo>
                  <a:close/>
                </a:path>
                <a:path w="1628178" h="122237">
                  <a:moveTo>
                    <a:pt x="912482" y="36042"/>
                  </a:moveTo>
                  <a:lnTo>
                    <a:pt x="914425" y="2959"/>
                  </a:lnTo>
                  <a:lnTo>
                    <a:pt x="892581" y="2959"/>
                  </a:lnTo>
                  <a:lnTo>
                    <a:pt x="892581" y="95097"/>
                  </a:lnTo>
                  <a:lnTo>
                    <a:pt x="914552" y="95097"/>
                  </a:lnTo>
                  <a:lnTo>
                    <a:pt x="914552" y="50126"/>
                  </a:lnTo>
                  <a:lnTo>
                    <a:pt x="917003" y="48056"/>
                  </a:lnTo>
                  <a:lnTo>
                    <a:pt x="919975" y="46901"/>
                  </a:lnTo>
                  <a:lnTo>
                    <a:pt x="926947" y="46901"/>
                  </a:lnTo>
                  <a:lnTo>
                    <a:pt x="930567" y="49872"/>
                  </a:lnTo>
                  <a:lnTo>
                    <a:pt x="930567" y="95097"/>
                  </a:lnTo>
                  <a:lnTo>
                    <a:pt x="952538" y="95097"/>
                  </a:lnTo>
                  <a:lnTo>
                    <a:pt x="952538" y="51676"/>
                  </a:lnTo>
                  <a:lnTo>
                    <a:pt x="948639" y="36795"/>
                  </a:lnTo>
                  <a:lnTo>
                    <a:pt x="937962" y="29633"/>
                  </a:lnTo>
                  <a:lnTo>
                    <a:pt x="930833" y="28803"/>
                  </a:lnTo>
                  <a:lnTo>
                    <a:pt x="922426" y="28803"/>
                  </a:lnTo>
                  <a:lnTo>
                    <a:pt x="916876" y="32042"/>
                  </a:lnTo>
                  <a:lnTo>
                    <a:pt x="912482" y="36042"/>
                  </a:lnTo>
                  <a:close/>
                </a:path>
                <a:path w="1628178" h="122237">
                  <a:moveTo>
                    <a:pt x="823975" y="79971"/>
                  </a:moveTo>
                  <a:lnTo>
                    <a:pt x="818286" y="79971"/>
                  </a:lnTo>
                  <a:lnTo>
                    <a:pt x="812076" y="78041"/>
                  </a:lnTo>
                  <a:lnTo>
                    <a:pt x="805103" y="74815"/>
                  </a:lnTo>
                  <a:lnTo>
                    <a:pt x="800061" y="91732"/>
                  </a:lnTo>
                  <a:lnTo>
                    <a:pt x="811596" y="95336"/>
                  </a:lnTo>
                  <a:lnTo>
                    <a:pt x="824924" y="96773"/>
                  </a:lnTo>
                  <a:lnTo>
                    <a:pt x="825258" y="96774"/>
                  </a:lnTo>
                  <a:lnTo>
                    <a:pt x="840525" y="93864"/>
                  </a:lnTo>
                  <a:lnTo>
                    <a:pt x="849866" y="85053"/>
                  </a:lnTo>
                  <a:lnTo>
                    <a:pt x="851877" y="75844"/>
                  </a:lnTo>
                  <a:lnTo>
                    <a:pt x="848443" y="65052"/>
                  </a:lnTo>
                  <a:lnTo>
                    <a:pt x="835827" y="56921"/>
                  </a:lnTo>
                  <a:lnTo>
                    <a:pt x="834301" y="56324"/>
                  </a:lnTo>
                  <a:lnTo>
                    <a:pt x="825131" y="52590"/>
                  </a:lnTo>
                  <a:lnTo>
                    <a:pt x="822159" y="52451"/>
                  </a:lnTo>
                  <a:lnTo>
                    <a:pt x="822159" y="47548"/>
                  </a:lnTo>
                  <a:lnTo>
                    <a:pt x="824750" y="46126"/>
                  </a:lnTo>
                  <a:lnTo>
                    <a:pt x="834301" y="46126"/>
                  </a:lnTo>
                  <a:lnTo>
                    <a:pt x="839088" y="47675"/>
                  </a:lnTo>
                  <a:lnTo>
                    <a:pt x="843864" y="49999"/>
                  </a:lnTo>
                  <a:lnTo>
                    <a:pt x="850722" y="34099"/>
                  </a:lnTo>
                  <a:lnTo>
                    <a:pt x="845286" y="31267"/>
                  </a:lnTo>
                  <a:lnTo>
                    <a:pt x="836498" y="28803"/>
                  </a:lnTo>
                  <a:lnTo>
                    <a:pt x="828497" y="28803"/>
                  </a:lnTo>
                  <a:lnTo>
                    <a:pt x="812880" y="32391"/>
                  </a:lnTo>
                  <a:lnTo>
                    <a:pt x="803526" y="41523"/>
                  </a:lnTo>
                  <a:lnTo>
                    <a:pt x="801484" y="49872"/>
                  </a:lnTo>
                  <a:lnTo>
                    <a:pt x="805574" y="62129"/>
                  </a:lnTo>
                  <a:lnTo>
                    <a:pt x="817373" y="69555"/>
                  </a:lnTo>
                  <a:lnTo>
                    <a:pt x="818286" y="69900"/>
                  </a:lnTo>
                  <a:lnTo>
                    <a:pt x="828103" y="73647"/>
                  </a:lnTo>
                  <a:lnTo>
                    <a:pt x="831202" y="74422"/>
                  </a:lnTo>
                  <a:lnTo>
                    <a:pt x="831202" y="79336"/>
                  </a:lnTo>
                  <a:lnTo>
                    <a:pt x="827709" y="79971"/>
                  </a:lnTo>
                  <a:lnTo>
                    <a:pt x="823975" y="79971"/>
                  </a:lnTo>
                  <a:close/>
                </a:path>
                <a:path w="1628178" h="122237">
                  <a:moveTo>
                    <a:pt x="679119" y="36436"/>
                  </a:moveTo>
                  <a:lnTo>
                    <a:pt x="679119" y="30492"/>
                  </a:lnTo>
                  <a:lnTo>
                    <a:pt x="661161" y="30492"/>
                  </a:lnTo>
                  <a:lnTo>
                    <a:pt x="661161" y="95097"/>
                  </a:lnTo>
                  <a:lnTo>
                    <a:pt x="683132" y="95097"/>
                  </a:lnTo>
                  <a:lnTo>
                    <a:pt x="683132" y="49352"/>
                  </a:lnTo>
                  <a:lnTo>
                    <a:pt x="685584" y="47802"/>
                  </a:lnTo>
                  <a:lnTo>
                    <a:pt x="688555" y="46901"/>
                  </a:lnTo>
                  <a:lnTo>
                    <a:pt x="696175" y="46901"/>
                  </a:lnTo>
                  <a:lnTo>
                    <a:pt x="699922" y="49733"/>
                  </a:lnTo>
                  <a:lnTo>
                    <a:pt x="699922" y="95097"/>
                  </a:lnTo>
                  <a:lnTo>
                    <a:pt x="721893" y="95097"/>
                  </a:lnTo>
                  <a:lnTo>
                    <a:pt x="721893" y="53746"/>
                  </a:lnTo>
                  <a:lnTo>
                    <a:pt x="718436" y="38710"/>
                  </a:lnTo>
                  <a:lnTo>
                    <a:pt x="708653" y="30363"/>
                  </a:lnTo>
                  <a:lnTo>
                    <a:pt x="699414" y="28803"/>
                  </a:lnTo>
                  <a:lnTo>
                    <a:pt x="690625" y="28803"/>
                  </a:lnTo>
                  <a:lnTo>
                    <a:pt x="684542" y="31267"/>
                  </a:lnTo>
                  <a:lnTo>
                    <a:pt x="679119" y="36436"/>
                  </a:lnTo>
                  <a:close/>
                </a:path>
              </a:pathLst>
            </a:custGeom>
            <a:solidFill>
              <a:schemeClr val="accent1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8" name="object 9">
              <a:extLst>
                <a:ext uri="{FF2B5EF4-FFF2-40B4-BE49-F238E27FC236}">
                  <a16:creationId xmlns:a16="http://schemas.microsoft.com/office/drawing/2014/main" id="{3046D1D5-A8ED-4515-BC91-B4D0B79A780D}"/>
                </a:ext>
              </a:extLst>
            </p:cNvPr>
            <p:cNvSpPr/>
            <p:nvPr userDrawn="1"/>
          </p:nvSpPr>
          <p:spPr>
            <a:xfrm>
              <a:off x="7150751" y="6245541"/>
              <a:ext cx="838453" cy="120942"/>
            </a:xfrm>
            <a:custGeom>
              <a:avLst/>
              <a:gdLst/>
              <a:ahLst/>
              <a:cxnLst/>
              <a:rect l="l" t="t" r="r" b="b"/>
              <a:pathLst>
                <a:path w="838453" h="120942">
                  <a:moveTo>
                    <a:pt x="217728" y="29197"/>
                  </a:moveTo>
                  <a:lnTo>
                    <a:pt x="193954" y="29197"/>
                  </a:lnTo>
                  <a:lnTo>
                    <a:pt x="182067" y="78435"/>
                  </a:lnTo>
                  <a:lnTo>
                    <a:pt x="170179" y="29197"/>
                  </a:lnTo>
                  <a:lnTo>
                    <a:pt x="145630" y="29197"/>
                  </a:lnTo>
                  <a:lnTo>
                    <a:pt x="167855" y="93802"/>
                  </a:lnTo>
                  <a:lnTo>
                    <a:pt x="195376" y="93802"/>
                  </a:lnTo>
                  <a:lnTo>
                    <a:pt x="217728" y="29197"/>
                  </a:lnTo>
                  <a:close/>
                </a:path>
                <a:path w="838453" h="120942">
                  <a:moveTo>
                    <a:pt x="101180" y="29197"/>
                  </a:moveTo>
                  <a:lnTo>
                    <a:pt x="79209" y="29197"/>
                  </a:lnTo>
                  <a:lnTo>
                    <a:pt x="79209" y="72618"/>
                  </a:lnTo>
                  <a:lnTo>
                    <a:pt x="83108" y="87499"/>
                  </a:lnTo>
                  <a:lnTo>
                    <a:pt x="93785" y="94661"/>
                  </a:lnTo>
                  <a:lnTo>
                    <a:pt x="100914" y="95491"/>
                  </a:lnTo>
                  <a:lnTo>
                    <a:pt x="110604" y="95491"/>
                  </a:lnTo>
                  <a:lnTo>
                    <a:pt x="117068" y="91998"/>
                  </a:lnTo>
                  <a:lnTo>
                    <a:pt x="121208" y="87604"/>
                  </a:lnTo>
                  <a:lnTo>
                    <a:pt x="121208" y="93802"/>
                  </a:lnTo>
                  <a:lnTo>
                    <a:pt x="139166" y="93802"/>
                  </a:lnTo>
                  <a:lnTo>
                    <a:pt x="139166" y="29197"/>
                  </a:lnTo>
                  <a:lnTo>
                    <a:pt x="117195" y="29197"/>
                  </a:lnTo>
                  <a:lnTo>
                    <a:pt x="117195" y="74295"/>
                  </a:lnTo>
                  <a:lnTo>
                    <a:pt x="114744" y="76492"/>
                  </a:lnTo>
                  <a:lnTo>
                    <a:pt x="111772" y="77393"/>
                  </a:lnTo>
                  <a:lnTo>
                    <a:pt x="104787" y="77393"/>
                  </a:lnTo>
                  <a:lnTo>
                    <a:pt x="101180" y="74168"/>
                  </a:lnTo>
                  <a:lnTo>
                    <a:pt x="101180" y="29197"/>
                  </a:lnTo>
                  <a:close/>
                </a:path>
                <a:path w="838453" h="120942">
                  <a:moveTo>
                    <a:pt x="48069" y="50520"/>
                  </a:moveTo>
                  <a:lnTo>
                    <a:pt x="48069" y="71704"/>
                  </a:lnTo>
                  <a:lnTo>
                    <a:pt x="49924" y="92979"/>
                  </a:lnTo>
                  <a:lnTo>
                    <a:pt x="61150" y="85724"/>
                  </a:lnTo>
                  <a:lnTo>
                    <a:pt x="68148" y="74147"/>
                  </a:lnTo>
                  <a:lnTo>
                    <a:pt x="70167" y="61112"/>
                  </a:lnTo>
                  <a:lnTo>
                    <a:pt x="67375" y="46377"/>
                  </a:lnTo>
                  <a:lnTo>
                    <a:pt x="59558" y="35592"/>
                  </a:lnTo>
                  <a:lnTo>
                    <a:pt x="47553" y="29192"/>
                  </a:lnTo>
                  <a:lnTo>
                    <a:pt x="35280" y="27520"/>
                  </a:lnTo>
                  <a:lnTo>
                    <a:pt x="28689" y="45605"/>
                  </a:lnTo>
                  <a:lnTo>
                    <a:pt x="42519" y="45605"/>
                  </a:lnTo>
                  <a:lnTo>
                    <a:pt x="48069" y="50520"/>
                  </a:lnTo>
                  <a:close/>
                </a:path>
                <a:path w="838453" h="120942">
                  <a:moveTo>
                    <a:pt x="48069" y="71704"/>
                  </a:moveTo>
                  <a:lnTo>
                    <a:pt x="42519" y="77393"/>
                  </a:lnTo>
                  <a:lnTo>
                    <a:pt x="28689" y="77393"/>
                  </a:lnTo>
                  <a:lnTo>
                    <a:pt x="22098" y="71704"/>
                  </a:lnTo>
                  <a:lnTo>
                    <a:pt x="22098" y="50520"/>
                  </a:lnTo>
                  <a:lnTo>
                    <a:pt x="28689" y="45605"/>
                  </a:lnTo>
                  <a:lnTo>
                    <a:pt x="35280" y="27520"/>
                  </a:lnTo>
                  <a:lnTo>
                    <a:pt x="20607" y="30005"/>
                  </a:lnTo>
                  <a:lnTo>
                    <a:pt x="9191" y="37175"/>
                  </a:lnTo>
                  <a:lnTo>
                    <a:pt x="2020" y="48603"/>
                  </a:lnTo>
                  <a:lnTo>
                    <a:pt x="0" y="61112"/>
                  </a:lnTo>
                  <a:lnTo>
                    <a:pt x="2803" y="75982"/>
                  </a:lnTo>
                  <a:lnTo>
                    <a:pt x="10577" y="86938"/>
                  </a:lnTo>
                  <a:lnTo>
                    <a:pt x="22364" y="93566"/>
                  </a:lnTo>
                  <a:lnTo>
                    <a:pt x="35280" y="95491"/>
                  </a:lnTo>
                  <a:lnTo>
                    <a:pt x="49924" y="92979"/>
                  </a:lnTo>
                  <a:lnTo>
                    <a:pt x="48069" y="71704"/>
                  </a:lnTo>
                  <a:close/>
                </a:path>
                <a:path w="838453" h="120942">
                  <a:moveTo>
                    <a:pt x="815581" y="29197"/>
                  </a:moveTo>
                  <a:lnTo>
                    <a:pt x="815581" y="93802"/>
                  </a:lnTo>
                  <a:lnTo>
                    <a:pt x="837539" y="93802"/>
                  </a:lnTo>
                  <a:lnTo>
                    <a:pt x="837539" y="29197"/>
                  </a:lnTo>
                  <a:lnTo>
                    <a:pt x="815581" y="29197"/>
                  </a:lnTo>
                  <a:close/>
                </a:path>
                <a:path w="838453" h="120942">
                  <a:moveTo>
                    <a:pt x="783666" y="50520"/>
                  </a:moveTo>
                  <a:lnTo>
                    <a:pt x="783666" y="71704"/>
                  </a:lnTo>
                  <a:lnTo>
                    <a:pt x="785521" y="92979"/>
                  </a:lnTo>
                  <a:lnTo>
                    <a:pt x="796747" y="85724"/>
                  </a:lnTo>
                  <a:lnTo>
                    <a:pt x="803745" y="74147"/>
                  </a:lnTo>
                  <a:lnTo>
                    <a:pt x="805764" y="61112"/>
                  </a:lnTo>
                  <a:lnTo>
                    <a:pt x="802972" y="46377"/>
                  </a:lnTo>
                  <a:lnTo>
                    <a:pt x="795154" y="35592"/>
                  </a:lnTo>
                  <a:lnTo>
                    <a:pt x="783150" y="29192"/>
                  </a:lnTo>
                  <a:lnTo>
                    <a:pt x="770877" y="27520"/>
                  </a:lnTo>
                  <a:lnTo>
                    <a:pt x="764286" y="45605"/>
                  </a:lnTo>
                  <a:lnTo>
                    <a:pt x="778116" y="45605"/>
                  </a:lnTo>
                  <a:lnTo>
                    <a:pt x="783666" y="50520"/>
                  </a:lnTo>
                  <a:close/>
                </a:path>
                <a:path w="838453" h="120942">
                  <a:moveTo>
                    <a:pt x="783666" y="71704"/>
                  </a:moveTo>
                  <a:lnTo>
                    <a:pt x="778116" y="77393"/>
                  </a:lnTo>
                  <a:lnTo>
                    <a:pt x="764286" y="77393"/>
                  </a:lnTo>
                  <a:lnTo>
                    <a:pt x="757694" y="71704"/>
                  </a:lnTo>
                  <a:lnTo>
                    <a:pt x="757694" y="50520"/>
                  </a:lnTo>
                  <a:lnTo>
                    <a:pt x="764286" y="45605"/>
                  </a:lnTo>
                  <a:lnTo>
                    <a:pt x="770877" y="27520"/>
                  </a:lnTo>
                  <a:lnTo>
                    <a:pt x="756203" y="30006"/>
                  </a:lnTo>
                  <a:lnTo>
                    <a:pt x="744791" y="37178"/>
                  </a:lnTo>
                  <a:lnTo>
                    <a:pt x="737625" y="48611"/>
                  </a:lnTo>
                  <a:lnTo>
                    <a:pt x="735609" y="61112"/>
                  </a:lnTo>
                  <a:lnTo>
                    <a:pt x="738411" y="75984"/>
                  </a:lnTo>
                  <a:lnTo>
                    <a:pt x="746183" y="86941"/>
                  </a:lnTo>
                  <a:lnTo>
                    <a:pt x="757970" y="93569"/>
                  </a:lnTo>
                  <a:lnTo>
                    <a:pt x="770877" y="95491"/>
                  </a:lnTo>
                  <a:lnTo>
                    <a:pt x="785521" y="92979"/>
                  </a:lnTo>
                  <a:lnTo>
                    <a:pt x="783666" y="71704"/>
                  </a:lnTo>
                  <a:close/>
                </a:path>
                <a:path w="838453" h="120942">
                  <a:moveTo>
                    <a:pt x="838453" y="11887"/>
                  </a:moveTo>
                  <a:lnTo>
                    <a:pt x="838453" y="5168"/>
                  </a:lnTo>
                  <a:lnTo>
                    <a:pt x="833285" y="0"/>
                  </a:lnTo>
                  <a:lnTo>
                    <a:pt x="819848" y="0"/>
                  </a:lnTo>
                  <a:lnTo>
                    <a:pt x="814679" y="5168"/>
                  </a:lnTo>
                  <a:lnTo>
                    <a:pt x="814679" y="18605"/>
                  </a:lnTo>
                  <a:lnTo>
                    <a:pt x="819848" y="23774"/>
                  </a:lnTo>
                  <a:lnTo>
                    <a:pt x="833285" y="23774"/>
                  </a:lnTo>
                  <a:lnTo>
                    <a:pt x="838453" y="18605"/>
                  </a:lnTo>
                  <a:lnTo>
                    <a:pt x="838453" y="11887"/>
                  </a:lnTo>
                  <a:close/>
                </a:path>
                <a:path w="838453" h="120942">
                  <a:moveTo>
                    <a:pt x="703821" y="1676"/>
                  </a:moveTo>
                  <a:lnTo>
                    <a:pt x="703821" y="93802"/>
                  </a:lnTo>
                  <a:lnTo>
                    <a:pt x="725779" y="93802"/>
                  </a:lnTo>
                  <a:lnTo>
                    <a:pt x="725779" y="1676"/>
                  </a:lnTo>
                  <a:lnTo>
                    <a:pt x="703821" y="1676"/>
                  </a:lnTo>
                  <a:close/>
                </a:path>
                <a:path w="838453" h="120942">
                  <a:moveTo>
                    <a:pt x="649160" y="74168"/>
                  </a:moveTo>
                  <a:lnTo>
                    <a:pt x="649160" y="48971"/>
                  </a:lnTo>
                  <a:lnTo>
                    <a:pt x="651484" y="47294"/>
                  </a:lnTo>
                  <a:lnTo>
                    <a:pt x="655104" y="45605"/>
                  </a:lnTo>
                  <a:lnTo>
                    <a:pt x="666216" y="45605"/>
                  </a:lnTo>
                  <a:lnTo>
                    <a:pt x="671906" y="51295"/>
                  </a:lnTo>
                  <a:lnTo>
                    <a:pt x="671906" y="71704"/>
                  </a:lnTo>
                  <a:lnTo>
                    <a:pt x="666089" y="77393"/>
                  </a:lnTo>
                  <a:lnTo>
                    <a:pt x="663765" y="95491"/>
                  </a:lnTo>
                  <a:lnTo>
                    <a:pt x="675986" y="92987"/>
                  </a:lnTo>
                  <a:lnTo>
                    <a:pt x="686374" y="85252"/>
                  </a:lnTo>
                  <a:lnTo>
                    <a:pt x="692854" y="71946"/>
                  </a:lnTo>
                  <a:lnTo>
                    <a:pt x="694004" y="61506"/>
                  </a:lnTo>
                  <a:lnTo>
                    <a:pt x="691167" y="46378"/>
                  </a:lnTo>
                  <a:lnTo>
                    <a:pt x="683399" y="35049"/>
                  </a:lnTo>
                  <a:lnTo>
                    <a:pt x="671818" y="28600"/>
                  </a:lnTo>
                  <a:lnTo>
                    <a:pt x="663765" y="27520"/>
                  </a:lnTo>
                  <a:lnTo>
                    <a:pt x="654329" y="27520"/>
                  </a:lnTo>
                  <a:lnTo>
                    <a:pt x="649160" y="30759"/>
                  </a:lnTo>
                  <a:lnTo>
                    <a:pt x="645159" y="35280"/>
                  </a:lnTo>
                  <a:lnTo>
                    <a:pt x="645159" y="29197"/>
                  </a:lnTo>
                  <a:lnTo>
                    <a:pt x="627189" y="29197"/>
                  </a:lnTo>
                  <a:lnTo>
                    <a:pt x="627189" y="120942"/>
                  </a:lnTo>
                  <a:lnTo>
                    <a:pt x="649160" y="120942"/>
                  </a:lnTo>
                  <a:lnTo>
                    <a:pt x="647738" y="89941"/>
                  </a:lnTo>
                  <a:lnTo>
                    <a:pt x="651751" y="93802"/>
                  </a:lnTo>
                  <a:lnTo>
                    <a:pt x="654977" y="77393"/>
                  </a:lnTo>
                  <a:lnTo>
                    <a:pt x="651484" y="75844"/>
                  </a:lnTo>
                  <a:lnTo>
                    <a:pt x="649160" y="74168"/>
                  </a:lnTo>
                  <a:close/>
                </a:path>
                <a:path w="838453" h="120942">
                  <a:moveTo>
                    <a:pt x="659104" y="77393"/>
                  </a:moveTo>
                  <a:lnTo>
                    <a:pt x="654977" y="77393"/>
                  </a:lnTo>
                  <a:lnTo>
                    <a:pt x="651751" y="93802"/>
                  </a:lnTo>
                  <a:lnTo>
                    <a:pt x="656653" y="95491"/>
                  </a:lnTo>
                  <a:lnTo>
                    <a:pt x="663765" y="95491"/>
                  </a:lnTo>
                  <a:lnTo>
                    <a:pt x="666089" y="77393"/>
                  </a:lnTo>
                  <a:lnTo>
                    <a:pt x="659104" y="77393"/>
                  </a:lnTo>
                  <a:close/>
                </a:path>
                <a:path w="838453" h="120942">
                  <a:moveTo>
                    <a:pt x="547077" y="45605"/>
                  </a:moveTo>
                  <a:lnTo>
                    <a:pt x="553808" y="45605"/>
                  </a:lnTo>
                  <a:lnTo>
                    <a:pt x="556514" y="48196"/>
                  </a:lnTo>
                  <a:lnTo>
                    <a:pt x="556514" y="93802"/>
                  </a:lnTo>
                  <a:lnTo>
                    <a:pt x="578484" y="93802"/>
                  </a:lnTo>
                  <a:lnTo>
                    <a:pt x="578484" y="48844"/>
                  </a:lnTo>
                  <a:lnTo>
                    <a:pt x="581456" y="46647"/>
                  </a:lnTo>
                  <a:lnTo>
                    <a:pt x="583526" y="45605"/>
                  </a:lnTo>
                  <a:lnTo>
                    <a:pt x="590372" y="45605"/>
                  </a:lnTo>
                  <a:lnTo>
                    <a:pt x="593090" y="47942"/>
                  </a:lnTo>
                  <a:lnTo>
                    <a:pt x="593090" y="93802"/>
                  </a:lnTo>
                  <a:lnTo>
                    <a:pt x="615048" y="93802"/>
                  </a:lnTo>
                  <a:lnTo>
                    <a:pt x="615048" y="50393"/>
                  </a:lnTo>
                  <a:lnTo>
                    <a:pt x="611023" y="35297"/>
                  </a:lnTo>
                  <a:lnTo>
                    <a:pt x="600384" y="28219"/>
                  </a:lnTo>
                  <a:lnTo>
                    <a:pt x="594245" y="27520"/>
                  </a:lnTo>
                  <a:lnTo>
                    <a:pt x="585724" y="27520"/>
                  </a:lnTo>
                  <a:lnTo>
                    <a:pt x="579640" y="31013"/>
                  </a:lnTo>
                  <a:lnTo>
                    <a:pt x="574738" y="35928"/>
                  </a:lnTo>
                  <a:lnTo>
                    <a:pt x="571766" y="31140"/>
                  </a:lnTo>
                  <a:lnTo>
                    <a:pt x="566204" y="27520"/>
                  </a:lnTo>
                  <a:lnTo>
                    <a:pt x="549541" y="27520"/>
                  </a:lnTo>
                  <a:lnTo>
                    <a:pt x="542429" y="30492"/>
                  </a:lnTo>
                  <a:lnTo>
                    <a:pt x="537781" y="35140"/>
                  </a:lnTo>
                  <a:lnTo>
                    <a:pt x="537781" y="29197"/>
                  </a:lnTo>
                  <a:lnTo>
                    <a:pt x="519823" y="29197"/>
                  </a:lnTo>
                  <a:lnTo>
                    <a:pt x="519823" y="93802"/>
                  </a:lnTo>
                  <a:lnTo>
                    <a:pt x="541781" y="93802"/>
                  </a:lnTo>
                  <a:lnTo>
                    <a:pt x="541781" y="48844"/>
                  </a:lnTo>
                  <a:lnTo>
                    <a:pt x="544372" y="46647"/>
                  </a:lnTo>
                  <a:lnTo>
                    <a:pt x="547077" y="45605"/>
                  </a:lnTo>
                  <a:close/>
                </a:path>
                <a:path w="838453" h="120942">
                  <a:moveTo>
                    <a:pt x="509993" y="57886"/>
                  </a:moveTo>
                  <a:lnTo>
                    <a:pt x="507162" y="43896"/>
                  </a:lnTo>
                  <a:lnTo>
                    <a:pt x="498962" y="33488"/>
                  </a:lnTo>
                  <a:lnTo>
                    <a:pt x="485835" y="28020"/>
                  </a:lnTo>
                  <a:lnTo>
                    <a:pt x="479513" y="27520"/>
                  </a:lnTo>
                  <a:lnTo>
                    <a:pt x="465432" y="30268"/>
                  </a:lnTo>
                  <a:lnTo>
                    <a:pt x="469430" y="48844"/>
                  </a:lnTo>
                  <a:lnTo>
                    <a:pt x="473176" y="43154"/>
                  </a:lnTo>
                  <a:lnTo>
                    <a:pt x="485838" y="43154"/>
                  </a:lnTo>
                  <a:lnTo>
                    <a:pt x="488937" y="48971"/>
                  </a:lnTo>
                  <a:lnTo>
                    <a:pt x="488937" y="54521"/>
                  </a:lnTo>
                  <a:lnTo>
                    <a:pt x="469049" y="54521"/>
                  </a:lnTo>
                  <a:lnTo>
                    <a:pt x="468655" y="66802"/>
                  </a:lnTo>
                  <a:lnTo>
                    <a:pt x="509485" y="66802"/>
                  </a:lnTo>
                  <a:lnTo>
                    <a:pt x="509866" y="64096"/>
                  </a:lnTo>
                  <a:lnTo>
                    <a:pt x="509993" y="57886"/>
                  </a:lnTo>
                  <a:close/>
                </a:path>
                <a:path w="838453" h="120942">
                  <a:moveTo>
                    <a:pt x="499275" y="71704"/>
                  </a:moveTo>
                  <a:lnTo>
                    <a:pt x="494880" y="75336"/>
                  </a:lnTo>
                  <a:lnTo>
                    <a:pt x="489978" y="78308"/>
                  </a:lnTo>
                  <a:lnTo>
                    <a:pt x="474992" y="78308"/>
                  </a:lnTo>
                  <a:lnTo>
                    <a:pt x="469430" y="74295"/>
                  </a:lnTo>
                  <a:lnTo>
                    <a:pt x="468655" y="66802"/>
                  </a:lnTo>
                  <a:lnTo>
                    <a:pt x="469049" y="54521"/>
                  </a:lnTo>
                  <a:lnTo>
                    <a:pt x="469430" y="48844"/>
                  </a:lnTo>
                  <a:lnTo>
                    <a:pt x="465432" y="30268"/>
                  </a:lnTo>
                  <a:lnTo>
                    <a:pt x="454505" y="38031"/>
                  </a:lnTo>
                  <a:lnTo>
                    <a:pt x="447793" y="50089"/>
                  </a:lnTo>
                  <a:lnTo>
                    <a:pt x="446163" y="61506"/>
                  </a:lnTo>
                  <a:lnTo>
                    <a:pt x="448793" y="75666"/>
                  </a:lnTo>
                  <a:lnTo>
                    <a:pt x="456323" y="86494"/>
                  </a:lnTo>
                  <a:lnTo>
                    <a:pt x="468214" y="93320"/>
                  </a:lnTo>
                  <a:lnTo>
                    <a:pt x="482612" y="95491"/>
                  </a:lnTo>
                  <a:lnTo>
                    <a:pt x="496618" y="93313"/>
                  </a:lnTo>
                  <a:lnTo>
                    <a:pt x="507053" y="87387"/>
                  </a:lnTo>
                  <a:lnTo>
                    <a:pt x="509219" y="85534"/>
                  </a:lnTo>
                  <a:lnTo>
                    <a:pt x="499275" y="71704"/>
                  </a:lnTo>
                  <a:close/>
                </a:path>
                <a:path w="838453" h="120942">
                  <a:moveTo>
                    <a:pt x="447723" y="7797"/>
                  </a:moveTo>
                  <a:lnTo>
                    <a:pt x="450557" y="1676"/>
                  </a:lnTo>
                  <a:lnTo>
                    <a:pt x="430529" y="1676"/>
                  </a:lnTo>
                  <a:lnTo>
                    <a:pt x="420712" y="30886"/>
                  </a:lnTo>
                  <a:lnTo>
                    <a:pt x="437121" y="30886"/>
                  </a:lnTo>
                  <a:lnTo>
                    <a:pt x="442435" y="19355"/>
                  </a:lnTo>
                  <a:lnTo>
                    <a:pt x="447723" y="7797"/>
                  </a:lnTo>
                  <a:close/>
                </a:path>
                <a:path w="838453" h="120942">
                  <a:moveTo>
                    <a:pt x="389585" y="1676"/>
                  </a:moveTo>
                  <a:lnTo>
                    <a:pt x="389585" y="93802"/>
                  </a:lnTo>
                  <a:lnTo>
                    <a:pt x="411543" y="93802"/>
                  </a:lnTo>
                  <a:lnTo>
                    <a:pt x="411543" y="1676"/>
                  </a:lnTo>
                  <a:lnTo>
                    <a:pt x="389585" y="1676"/>
                  </a:lnTo>
                  <a:close/>
                </a:path>
                <a:path w="838453" h="120942">
                  <a:moveTo>
                    <a:pt x="326783" y="39408"/>
                  </a:moveTo>
                  <a:lnTo>
                    <a:pt x="326783" y="29197"/>
                  </a:lnTo>
                  <a:lnTo>
                    <a:pt x="307530" y="29197"/>
                  </a:lnTo>
                  <a:lnTo>
                    <a:pt x="307530" y="93802"/>
                  </a:lnTo>
                  <a:lnTo>
                    <a:pt x="329488" y="93802"/>
                  </a:lnTo>
                  <a:lnTo>
                    <a:pt x="329488" y="52984"/>
                  </a:lnTo>
                  <a:lnTo>
                    <a:pt x="332473" y="49352"/>
                  </a:lnTo>
                  <a:lnTo>
                    <a:pt x="337642" y="47942"/>
                  </a:lnTo>
                  <a:lnTo>
                    <a:pt x="347840" y="48069"/>
                  </a:lnTo>
                  <a:lnTo>
                    <a:pt x="350164" y="48450"/>
                  </a:lnTo>
                  <a:lnTo>
                    <a:pt x="350164" y="27520"/>
                  </a:lnTo>
                  <a:lnTo>
                    <a:pt x="338670" y="27520"/>
                  </a:lnTo>
                  <a:lnTo>
                    <a:pt x="331177" y="31140"/>
                  </a:lnTo>
                  <a:lnTo>
                    <a:pt x="326783" y="39408"/>
                  </a:lnTo>
                  <a:close/>
                </a:path>
                <a:path w="838453" h="120942">
                  <a:moveTo>
                    <a:pt x="272643" y="29197"/>
                  </a:moveTo>
                  <a:lnTo>
                    <a:pt x="272643" y="93802"/>
                  </a:lnTo>
                  <a:lnTo>
                    <a:pt x="294601" y="93802"/>
                  </a:lnTo>
                  <a:lnTo>
                    <a:pt x="294601" y="29197"/>
                  </a:lnTo>
                  <a:lnTo>
                    <a:pt x="272643" y="29197"/>
                  </a:lnTo>
                  <a:close/>
                </a:path>
                <a:path w="838453" h="120942">
                  <a:moveTo>
                    <a:pt x="242150" y="39408"/>
                  </a:moveTo>
                  <a:lnTo>
                    <a:pt x="242150" y="29197"/>
                  </a:lnTo>
                  <a:lnTo>
                    <a:pt x="222897" y="29197"/>
                  </a:lnTo>
                  <a:lnTo>
                    <a:pt x="222897" y="93802"/>
                  </a:lnTo>
                  <a:lnTo>
                    <a:pt x="244855" y="93802"/>
                  </a:lnTo>
                  <a:lnTo>
                    <a:pt x="244855" y="52984"/>
                  </a:lnTo>
                  <a:lnTo>
                    <a:pt x="247840" y="49352"/>
                  </a:lnTo>
                  <a:lnTo>
                    <a:pt x="253009" y="47942"/>
                  </a:lnTo>
                  <a:lnTo>
                    <a:pt x="263207" y="48069"/>
                  </a:lnTo>
                  <a:lnTo>
                    <a:pt x="265531" y="48450"/>
                  </a:lnTo>
                  <a:lnTo>
                    <a:pt x="265531" y="27520"/>
                  </a:lnTo>
                  <a:lnTo>
                    <a:pt x="254038" y="27520"/>
                  </a:lnTo>
                  <a:lnTo>
                    <a:pt x="246545" y="31140"/>
                  </a:lnTo>
                  <a:lnTo>
                    <a:pt x="242150" y="39408"/>
                  </a:lnTo>
                  <a:close/>
                </a:path>
                <a:path w="838453" h="120942">
                  <a:moveTo>
                    <a:pt x="295516" y="11887"/>
                  </a:moveTo>
                  <a:lnTo>
                    <a:pt x="295516" y="5168"/>
                  </a:lnTo>
                  <a:lnTo>
                    <a:pt x="290347" y="0"/>
                  </a:lnTo>
                  <a:lnTo>
                    <a:pt x="276910" y="0"/>
                  </a:lnTo>
                  <a:lnTo>
                    <a:pt x="271741" y="5168"/>
                  </a:lnTo>
                  <a:lnTo>
                    <a:pt x="271741" y="18605"/>
                  </a:lnTo>
                  <a:lnTo>
                    <a:pt x="276910" y="23774"/>
                  </a:lnTo>
                  <a:lnTo>
                    <a:pt x="290347" y="23774"/>
                  </a:lnTo>
                  <a:lnTo>
                    <a:pt x="295516" y="18605"/>
                  </a:lnTo>
                  <a:lnTo>
                    <a:pt x="295516" y="11887"/>
                  </a:lnTo>
                  <a:close/>
                </a:path>
              </a:pathLst>
            </a:custGeom>
            <a:solidFill>
              <a:schemeClr val="accent1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9" name="object 10">
              <a:extLst>
                <a:ext uri="{FF2B5EF4-FFF2-40B4-BE49-F238E27FC236}">
                  <a16:creationId xmlns:a16="http://schemas.microsoft.com/office/drawing/2014/main" id="{F3817EFF-82D6-4DD7-98CB-6D6C4CAF4178}"/>
                </a:ext>
              </a:extLst>
            </p:cNvPr>
            <p:cNvSpPr/>
            <p:nvPr userDrawn="1"/>
          </p:nvSpPr>
          <p:spPr>
            <a:xfrm>
              <a:off x="7977312" y="6274738"/>
              <a:ext cx="0" cy="64604"/>
            </a:xfrm>
            <a:custGeom>
              <a:avLst/>
              <a:gdLst/>
              <a:ahLst/>
              <a:cxnLst/>
              <a:rect l="l" t="t" r="r" b="b"/>
              <a:pathLst>
                <a:path h="64604">
                  <a:moveTo>
                    <a:pt x="0" y="0"/>
                  </a:moveTo>
                  <a:lnTo>
                    <a:pt x="0" y="64604"/>
                  </a:lnTo>
                </a:path>
              </a:pathLst>
            </a:custGeom>
            <a:ln w="23228">
              <a:solidFill>
                <a:srgbClr val="F27435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0" name="object 11">
              <a:extLst>
                <a:ext uri="{FF2B5EF4-FFF2-40B4-BE49-F238E27FC236}">
                  <a16:creationId xmlns:a16="http://schemas.microsoft.com/office/drawing/2014/main" id="{3218122B-937E-497A-AD6D-2DB79D46B845}"/>
                </a:ext>
              </a:extLst>
            </p:cNvPr>
            <p:cNvSpPr/>
            <p:nvPr userDrawn="1"/>
          </p:nvSpPr>
          <p:spPr>
            <a:xfrm>
              <a:off x="7865552" y="6247217"/>
              <a:ext cx="0" cy="92125"/>
            </a:xfrm>
            <a:custGeom>
              <a:avLst/>
              <a:gdLst/>
              <a:ahLst/>
              <a:cxnLst/>
              <a:rect l="l" t="t" r="r" b="b"/>
              <a:pathLst>
                <a:path h="92125">
                  <a:moveTo>
                    <a:pt x="0" y="0"/>
                  </a:moveTo>
                  <a:lnTo>
                    <a:pt x="0" y="92125"/>
                  </a:lnTo>
                </a:path>
              </a:pathLst>
            </a:custGeom>
            <a:ln w="23228">
              <a:solidFill>
                <a:srgbClr val="F27435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1" name="object 12">
              <a:extLst>
                <a:ext uri="{FF2B5EF4-FFF2-40B4-BE49-F238E27FC236}">
                  <a16:creationId xmlns:a16="http://schemas.microsoft.com/office/drawing/2014/main" id="{EEAAE755-8887-4789-ABFA-FD95054ED5B2}"/>
                </a:ext>
              </a:extLst>
            </p:cNvPr>
            <p:cNvSpPr/>
            <p:nvPr userDrawn="1"/>
          </p:nvSpPr>
          <p:spPr>
            <a:xfrm>
              <a:off x="7551316" y="6247217"/>
              <a:ext cx="0" cy="92125"/>
            </a:xfrm>
            <a:custGeom>
              <a:avLst/>
              <a:gdLst/>
              <a:ahLst/>
              <a:cxnLst/>
              <a:rect l="l" t="t" r="r" b="b"/>
              <a:pathLst>
                <a:path h="92125">
                  <a:moveTo>
                    <a:pt x="0" y="0"/>
                  </a:moveTo>
                  <a:lnTo>
                    <a:pt x="0" y="92125"/>
                  </a:lnTo>
                </a:path>
              </a:pathLst>
            </a:custGeom>
            <a:ln w="23228">
              <a:solidFill>
                <a:srgbClr val="F27435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2" name="object 13">
              <a:extLst>
                <a:ext uri="{FF2B5EF4-FFF2-40B4-BE49-F238E27FC236}">
                  <a16:creationId xmlns:a16="http://schemas.microsoft.com/office/drawing/2014/main" id="{0E557651-57D2-402F-95C9-54025B6438AE}"/>
                </a:ext>
              </a:extLst>
            </p:cNvPr>
            <p:cNvSpPr/>
            <p:nvPr userDrawn="1"/>
          </p:nvSpPr>
          <p:spPr>
            <a:xfrm>
              <a:off x="7434374" y="6274738"/>
              <a:ext cx="0" cy="64604"/>
            </a:xfrm>
            <a:custGeom>
              <a:avLst/>
              <a:gdLst/>
              <a:ahLst/>
              <a:cxnLst/>
              <a:rect l="l" t="t" r="r" b="b"/>
              <a:pathLst>
                <a:path h="64604">
                  <a:moveTo>
                    <a:pt x="0" y="0"/>
                  </a:moveTo>
                  <a:lnTo>
                    <a:pt x="0" y="64604"/>
                  </a:lnTo>
                </a:path>
              </a:pathLst>
            </a:custGeom>
            <a:ln w="23228">
              <a:solidFill>
                <a:srgbClr val="F27435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328292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  <p15:guide id="2" orient="horz" pos="89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3432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maire">
  <p:cSld name="2_Sommaire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oogle Shape;47;p40"/>
          <p:cNvGrpSpPr/>
          <p:nvPr/>
        </p:nvGrpSpPr>
        <p:grpSpPr>
          <a:xfrm>
            <a:off x="373489" y="367858"/>
            <a:ext cx="668888" cy="671819"/>
            <a:chOff x="344914" y="2358579"/>
            <a:chExt cx="668888" cy="671819"/>
          </a:xfrm>
        </p:grpSpPr>
        <p:sp>
          <p:nvSpPr>
            <p:cNvPr id="48" name="Google Shape;48;p40"/>
            <p:cNvSpPr/>
            <p:nvPr/>
          </p:nvSpPr>
          <p:spPr>
            <a:xfrm>
              <a:off x="344914" y="2364207"/>
              <a:ext cx="666178" cy="666191"/>
            </a:xfrm>
            <a:custGeom>
              <a:avLst/>
              <a:gdLst/>
              <a:ahLst/>
              <a:cxnLst/>
              <a:rect l="l" t="t" r="r" b="b"/>
              <a:pathLst>
                <a:path w="666178" h="666191" extrusionOk="0">
                  <a:moveTo>
                    <a:pt x="666178" y="240563"/>
                  </a:moveTo>
                  <a:lnTo>
                    <a:pt x="666178" y="666191"/>
                  </a:lnTo>
                  <a:lnTo>
                    <a:pt x="0" y="666191"/>
                  </a:lnTo>
                  <a:lnTo>
                    <a:pt x="0" y="0"/>
                  </a:lnTo>
                  <a:lnTo>
                    <a:pt x="462622" y="0"/>
                  </a:lnTo>
                </a:path>
              </a:pathLst>
            </a:custGeom>
            <a:noFill/>
            <a:ln w="254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9;p40"/>
            <p:cNvSpPr/>
            <p:nvPr/>
          </p:nvSpPr>
          <p:spPr>
            <a:xfrm>
              <a:off x="533438" y="2358579"/>
              <a:ext cx="480364" cy="460578"/>
            </a:xfrm>
            <a:custGeom>
              <a:avLst/>
              <a:gdLst/>
              <a:ahLst/>
              <a:cxnLst/>
              <a:rect l="l" t="t" r="r" b="b"/>
              <a:pathLst>
                <a:path w="480364" h="460578" extrusionOk="0">
                  <a:moveTo>
                    <a:pt x="0" y="259194"/>
                  </a:moveTo>
                  <a:lnTo>
                    <a:pt x="136423" y="460578"/>
                  </a:lnTo>
                  <a:lnTo>
                    <a:pt x="480364" y="0"/>
                  </a:lnTo>
                </a:path>
              </a:pathLst>
            </a:custGeom>
            <a:noFill/>
            <a:ln w="253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0" name="Google Shape;50;p40"/>
          <p:cNvSpPr txBox="1">
            <a:spLocks noGrp="1"/>
          </p:cNvSpPr>
          <p:nvPr>
            <p:ph type="title"/>
          </p:nvPr>
        </p:nvSpPr>
        <p:spPr>
          <a:xfrm>
            <a:off x="1712392" y="435466"/>
            <a:ext cx="6984000" cy="704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36000" rIns="91425" bIns="36000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0"/>
          <p:cNvSpPr txBox="1">
            <a:spLocks noGrp="1"/>
          </p:cNvSpPr>
          <p:nvPr>
            <p:ph type="body" idx="1"/>
          </p:nvPr>
        </p:nvSpPr>
        <p:spPr>
          <a:xfrm>
            <a:off x="1712392" y="1335366"/>
            <a:ext cx="3050994" cy="4830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lvl="0" indent="-259556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50"/>
              <a:buFont typeface="Calibri"/>
              <a:buAutoNum type="arabicPeriod"/>
              <a:defRPr sz="1388" b="0"/>
            </a:lvl1pPr>
            <a:lvl2pPr marL="685800" lvl="1" indent="-247650" algn="l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SzPts val="1600"/>
              <a:buFont typeface="Calibri"/>
              <a:buAutoNum type="arabicPeriod"/>
              <a:defRPr sz="1200" b="0">
                <a:solidFill>
                  <a:schemeClr val="dk1"/>
                </a:solidFill>
              </a:defRPr>
            </a:lvl2pPr>
            <a:lvl3pPr marL="1028700" lvl="2" indent="-219075" algn="l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SzPts val="1000"/>
              <a:buFont typeface="Calibri"/>
              <a:buAutoNum type="arabicPeriod"/>
              <a:defRPr/>
            </a:lvl3pPr>
            <a:lvl4pPr marL="1371600" lvl="3" indent="-219075" algn="l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SzPts val="1000"/>
              <a:buFont typeface="Calibri"/>
              <a:buAutoNum type="arabicPeriod"/>
              <a:defRPr/>
            </a:lvl4pPr>
            <a:lvl5pPr marL="1714500" lvl="4" indent="-219075" algn="l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SzPts val="1000"/>
              <a:buFont typeface="Calibri"/>
              <a:buAutoNum type="arabicPeriod"/>
              <a:defRPr/>
            </a:lvl5pPr>
            <a:lvl6pPr marL="2057400" lvl="5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40"/>
          <p:cNvSpPr txBox="1">
            <a:spLocks noGrp="1"/>
          </p:cNvSpPr>
          <p:nvPr>
            <p:ph type="sldNum" idx="12"/>
          </p:nvPr>
        </p:nvSpPr>
        <p:spPr>
          <a:xfrm>
            <a:off x="8518792" y="6406992"/>
            <a:ext cx="347432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3" name="Google Shape;53;p40"/>
          <p:cNvSpPr txBox="1">
            <a:spLocks noGrp="1"/>
          </p:cNvSpPr>
          <p:nvPr>
            <p:ph type="body" idx="2"/>
          </p:nvPr>
        </p:nvSpPr>
        <p:spPr>
          <a:xfrm>
            <a:off x="5224681" y="1335366"/>
            <a:ext cx="3050994" cy="4830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lvl="0" indent="-259556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50"/>
              <a:buFont typeface="Calibri"/>
              <a:buAutoNum type="arabicPeriod"/>
              <a:defRPr sz="1388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lvl="1" indent="-247650" algn="l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AutoNum type="arabicPeriod"/>
              <a:defRPr sz="12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lvl="2" indent="-219075" algn="l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SzPts val="1000"/>
              <a:buFont typeface="Calibri"/>
              <a:buAutoNum type="arabicPeriod"/>
              <a:defRPr/>
            </a:lvl3pPr>
            <a:lvl4pPr marL="1371600" lvl="3" indent="-219075" algn="l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SzPts val="1000"/>
              <a:buFont typeface="Calibri"/>
              <a:buAutoNum type="arabicPeriod"/>
              <a:defRPr/>
            </a:lvl4pPr>
            <a:lvl5pPr marL="1714500" lvl="4" indent="-219075" algn="l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SzPts val="1000"/>
              <a:buFont typeface="Calibri"/>
              <a:buAutoNum type="arabicPeriod"/>
              <a:defRPr/>
            </a:lvl5pPr>
            <a:lvl6pPr marL="2057400" lvl="5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40"/>
          <p:cNvSpPr txBox="1">
            <a:spLocks noGrp="1"/>
          </p:cNvSpPr>
          <p:nvPr>
            <p:ph type="ftr" idx="11"/>
          </p:nvPr>
        </p:nvSpPr>
        <p:spPr>
          <a:xfrm>
            <a:off x="1098934" y="6406992"/>
            <a:ext cx="7251785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750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105467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itre 26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622F72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>
          <a:xfrm>
            <a:off x="3028951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>
          <a:xfrm>
            <a:off x="6457951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79FFA3E-A697-4257-9582-7B749BA48D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4302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e 13">
            <a:extLst>
              <a:ext uri="{FF2B5EF4-FFF2-40B4-BE49-F238E27FC236}">
                <a16:creationId xmlns:a16="http://schemas.microsoft.com/office/drawing/2014/main" id="{CE20529F-3CBD-406F-80C2-ACD210CB924D}"/>
              </a:ext>
            </a:extLst>
          </p:cNvPr>
          <p:cNvGrpSpPr/>
          <p:nvPr userDrawn="1"/>
        </p:nvGrpSpPr>
        <p:grpSpPr>
          <a:xfrm>
            <a:off x="373489" y="367854"/>
            <a:ext cx="668888" cy="671819"/>
            <a:chOff x="344914" y="2358579"/>
            <a:chExt cx="668888" cy="671819"/>
          </a:xfrm>
        </p:grpSpPr>
        <p:sp>
          <p:nvSpPr>
            <p:cNvPr id="12" name="object 12">
              <a:extLst>
                <a:ext uri="{FF2B5EF4-FFF2-40B4-BE49-F238E27FC236}">
                  <a16:creationId xmlns:a16="http://schemas.microsoft.com/office/drawing/2014/main" id="{5EAB85CC-DEE6-4024-A48B-AD0FE7BC520F}"/>
                </a:ext>
              </a:extLst>
            </p:cNvPr>
            <p:cNvSpPr/>
            <p:nvPr userDrawn="1"/>
          </p:nvSpPr>
          <p:spPr>
            <a:xfrm>
              <a:off x="344914" y="2364207"/>
              <a:ext cx="666178" cy="666191"/>
            </a:xfrm>
            <a:custGeom>
              <a:avLst/>
              <a:gdLst/>
              <a:ahLst/>
              <a:cxnLst/>
              <a:rect l="l" t="t" r="r" b="b"/>
              <a:pathLst>
                <a:path w="666178" h="666191">
                  <a:moveTo>
                    <a:pt x="666178" y="240563"/>
                  </a:moveTo>
                  <a:lnTo>
                    <a:pt x="666178" y="666191"/>
                  </a:lnTo>
                  <a:lnTo>
                    <a:pt x="0" y="666191"/>
                  </a:lnTo>
                  <a:lnTo>
                    <a:pt x="0" y="0"/>
                  </a:lnTo>
                  <a:lnTo>
                    <a:pt x="462622" y="0"/>
                  </a:lnTo>
                </a:path>
              </a:pathLst>
            </a:custGeom>
            <a:ln w="25400">
              <a:solidFill>
                <a:schemeClr val="tx2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3" name="object 13">
              <a:extLst>
                <a:ext uri="{FF2B5EF4-FFF2-40B4-BE49-F238E27FC236}">
                  <a16:creationId xmlns:a16="http://schemas.microsoft.com/office/drawing/2014/main" id="{B9E2EC62-B6F1-4283-9279-003B0ADA0862}"/>
                </a:ext>
              </a:extLst>
            </p:cNvPr>
            <p:cNvSpPr/>
            <p:nvPr userDrawn="1"/>
          </p:nvSpPr>
          <p:spPr>
            <a:xfrm>
              <a:off x="533438" y="2358579"/>
              <a:ext cx="480364" cy="460578"/>
            </a:xfrm>
            <a:custGeom>
              <a:avLst/>
              <a:gdLst/>
              <a:ahLst/>
              <a:cxnLst/>
              <a:rect l="l" t="t" r="r" b="b"/>
              <a:pathLst>
                <a:path w="480364" h="460578">
                  <a:moveTo>
                    <a:pt x="0" y="259194"/>
                  </a:moveTo>
                  <a:lnTo>
                    <a:pt x="136423" y="460578"/>
                  </a:lnTo>
                  <a:lnTo>
                    <a:pt x="480364" y="0"/>
                  </a:lnTo>
                </a:path>
              </a:pathLst>
            </a:custGeom>
            <a:ln w="25399">
              <a:solidFill>
                <a:schemeClr val="accent1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595C198E-05F6-4184-B51D-2FC6EDEB0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3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C246781-5A42-4ABE-BE6A-4D4BBE8F158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712392" y="1335366"/>
            <a:ext cx="3050994" cy="4830484"/>
          </a:xfrm>
        </p:spPr>
        <p:txBody>
          <a:bodyPr numCol="1" spcCol="180000"/>
          <a:lstStyle>
            <a:lvl1pPr marL="361950" indent="-361950">
              <a:spcAft>
                <a:spcPts val="1000"/>
              </a:spcAft>
              <a:buClr>
                <a:schemeClr val="accent1"/>
              </a:buClr>
              <a:buFont typeface="+mj-lt"/>
              <a:buAutoNum type="arabicPeriod"/>
              <a:defRPr sz="1850" b="0"/>
            </a:lvl1pPr>
            <a:lvl2pPr marL="628650" indent="-266700">
              <a:spcAft>
                <a:spcPts val="1000"/>
              </a:spcAft>
              <a:buFont typeface="+mj-lt"/>
              <a:buAutoNum type="arabicPeriod"/>
              <a:defRPr sz="1600" b="0">
                <a:solidFill>
                  <a:schemeClr val="tx1"/>
                </a:solidFill>
              </a:defRPr>
            </a:lvl2pPr>
            <a:lvl3pPr marL="446088" indent="-446088">
              <a:spcAft>
                <a:spcPts val="1000"/>
              </a:spcAft>
              <a:buFont typeface="+mj-lt"/>
              <a:buAutoNum type="arabicPeriod"/>
              <a:defRPr/>
            </a:lvl3pPr>
            <a:lvl4pPr marL="446088" indent="-446088">
              <a:spcAft>
                <a:spcPts val="1000"/>
              </a:spcAft>
              <a:buFont typeface="+mj-lt"/>
              <a:buAutoNum type="arabicPeriod"/>
              <a:defRPr/>
            </a:lvl4pPr>
            <a:lvl5pPr marL="446088" indent="-446088">
              <a:spcAft>
                <a:spcPts val="1000"/>
              </a:spcAft>
              <a:buFont typeface="+mj-lt"/>
              <a:buAutoNum type="arabicPeriod"/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A29BF95-0CC7-42FE-8A26-2DDDF2289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B822D-C1DA-4C37-B82F-B78C55EBA6B7}" type="datetime1">
              <a:rPr lang="fr-FR" smtClean="0"/>
              <a:t>09/07/2024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DD82F25-DD09-4ABC-9C2E-FBA99CEDF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fr-FR"/>
              <a:t>Titre du document à modifier dans le menu Insertion &gt; En-Tête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D444A91-2518-442A-B551-9C7B4022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88D1B-CF5F-403D-AB18-4344A17FAE8C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27F183F9-54BC-43B6-8CF1-C17E05369D9C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224681" y="1335366"/>
            <a:ext cx="3050994" cy="4830484"/>
          </a:xfrm>
        </p:spPr>
        <p:txBody>
          <a:bodyPr numCol="1" spcCol="180000"/>
          <a:lstStyle>
            <a:lvl1pPr marL="446088" indent="-446088">
              <a:spcAft>
                <a:spcPts val="1000"/>
              </a:spcAft>
              <a:buClr>
                <a:schemeClr val="accent1"/>
              </a:buClr>
              <a:buFont typeface="+mj-lt"/>
              <a:buAutoNum type="arabicPeriod"/>
              <a:defRPr lang="fr-FR" sz="185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04850" indent="-342900">
              <a:spcAft>
                <a:spcPts val="1000"/>
              </a:spcAft>
              <a:buClr>
                <a:schemeClr val="accent1"/>
              </a:buClr>
              <a:buFont typeface="+mj-lt"/>
              <a:buAutoNum type="arabicPeriod"/>
              <a:defRPr lang="fr-FR" sz="16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6088" indent="-446088">
              <a:spcAft>
                <a:spcPts val="1000"/>
              </a:spcAft>
              <a:buFont typeface="+mj-lt"/>
              <a:buAutoNum type="arabicPeriod"/>
              <a:defRPr/>
            </a:lvl3pPr>
            <a:lvl4pPr marL="446088" indent="-446088">
              <a:spcAft>
                <a:spcPts val="1000"/>
              </a:spcAft>
              <a:buFont typeface="+mj-lt"/>
              <a:buAutoNum type="arabicPeriod"/>
              <a:defRPr/>
            </a:lvl4pPr>
            <a:lvl5pPr marL="446088" indent="-446088">
              <a:spcAft>
                <a:spcPts val="1000"/>
              </a:spcAft>
              <a:buFont typeface="+mj-lt"/>
              <a:buAutoNum type="arabicPeriod"/>
              <a:defRPr/>
            </a:lvl5pPr>
          </a:lstStyle>
          <a:p>
            <a:pPr marL="361950" lvl="0" indent="-36195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+mj-lt"/>
              <a:buAutoNum type="arabicPeriod"/>
            </a:pPr>
            <a:r>
              <a:rPr lang="fr-FR" dirty="0"/>
              <a:t>Modifier les styles du texte du masque</a:t>
            </a:r>
          </a:p>
          <a:p>
            <a:pPr marL="628650" lvl="1" indent="-26670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+mj-lt"/>
              <a:buAutoNum type="arabicPeriod"/>
            </a:pPr>
            <a:r>
              <a:rPr lang="fr-FR" dirty="0"/>
              <a:t>Deuxième niveau</a:t>
            </a:r>
          </a:p>
          <a:p>
            <a:pPr lvl="2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55657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e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5C198E-05F6-4184-B51D-2FC6EDEB0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C246781-5A42-4ABE-BE6A-4D4BBE8F15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2392" y="1346479"/>
            <a:ext cx="6984000" cy="4830484"/>
          </a:xfrm>
        </p:spPr>
        <p:txBody>
          <a:bodyPr numCol="1" spcCol="180000"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A29BF95-0CC7-42FE-8A26-2DDDF2289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B822D-C1DA-4C37-B82F-B78C55EBA6B7}" type="datetime1">
              <a:rPr lang="fr-FR" smtClean="0"/>
              <a:t>09/07/2024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DD82F25-DD09-4ABC-9C2E-FBA99CEDF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fr-FR"/>
              <a:t>Titre du document à modifier dans le menu Insertion &gt; En-Tête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D444A91-2518-442A-B551-9C7B4022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88D1B-CF5F-403D-AB18-4344A17FAE8C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EFED19E8-888C-47DE-A09B-9C7ACA2868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731" y="265524"/>
            <a:ext cx="1260000" cy="954768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sz="8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2592577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e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5C198E-05F6-4184-B51D-2FC6EDEB0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2392" y="435462"/>
            <a:ext cx="6984000" cy="704549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C246781-5A42-4ABE-BE6A-4D4BBE8F15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2392" y="1346479"/>
            <a:ext cx="3384000" cy="4830484"/>
          </a:xfrm>
        </p:spPr>
        <p:txBody>
          <a:bodyPr numCol="1" spcCol="180000"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A29BF95-0CC7-42FE-8A26-2DDDF2289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B822D-C1DA-4C37-B82F-B78C55EBA6B7}" type="datetime1">
              <a:rPr lang="fr-FR" smtClean="0"/>
              <a:t>09/07/2024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DD82F25-DD09-4ABC-9C2E-FBA99CEDF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fr-FR"/>
              <a:t>Titre du document à modifier dans le menu Insertion &gt; En-Tête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D444A91-2518-442A-B551-9C7B4022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88D1B-CF5F-403D-AB18-4344A17FAE8C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80C269E9-56E6-414B-9907-2A0D18CCBEF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312392" y="1346479"/>
            <a:ext cx="3384000" cy="4830484"/>
          </a:xfrm>
        </p:spPr>
        <p:txBody>
          <a:bodyPr numCol="1" spcCol="180000"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3" name="Espace réservé du texte 8">
            <a:extLst>
              <a:ext uri="{FF2B5EF4-FFF2-40B4-BE49-F238E27FC236}">
                <a16:creationId xmlns:a16="http://schemas.microsoft.com/office/drawing/2014/main" id="{1184ECF3-23F4-431A-AACD-0F2D95FF93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732" y="265524"/>
            <a:ext cx="1260000" cy="954768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sz="8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170561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e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5C198E-05F6-4184-B51D-2FC6EDEB0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2392" y="435462"/>
            <a:ext cx="6984000" cy="704549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C246781-5A42-4ABE-BE6A-4D4BBE8F15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2392" y="1346479"/>
            <a:ext cx="3384000" cy="2340000"/>
          </a:xfrm>
        </p:spPr>
        <p:txBody>
          <a:bodyPr numCol="1" spcCol="180000"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A29BF95-0CC7-42FE-8A26-2DDDF2289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B822D-C1DA-4C37-B82F-B78C55EBA6B7}" type="datetime1">
              <a:rPr lang="fr-FR" smtClean="0"/>
              <a:t>09/07/2024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DD82F25-DD09-4ABC-9C2E-FBA99CEDF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fr-FR"/>
              <a:t>Titre du document à modifier dans le menu Insertion &gt; En-Tête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D444A91-2518-442A-B551-9C7B4022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88D1B-CF5F-403D-AB18-4344A17FAE8C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80C269E9-56E6-414B-9907-2A0D18CCBEF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312392" y="1346479"/>
            <a:ext cx="3384000" cy="4830484"/>
          </a:xfrm>
        </p:spPr>
        <p:txBody>
          <a:bodyPr numCol="1" spcCol="180000"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0C3D0059-EBBD-415B-B2A3-1D75A266899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1712392" y="3836963"/>
            <a:ext cx="3384000" cy="2340000"/>
          </a:xfrm>
        </p:spPr>
        <p:txBody>
          <a:bodyPr numCol="1" spcCol="180000"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3" name="Espace réservé du texte 8">
            <a:extLst>
              <a:ext uri="{FF2B5EF4-FFF2-40B4-BE49-F238E27FC236}">
                <a16:creationId xmlns:a16="http://schemas.microsoft.com/office/drawing/2014/main" id="{01B57EA6-35CA-4FE0-B6F7-02906688DEC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732" y="265524"/>
            <a:ext cx="1260000" cy="954768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sz="8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160941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e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5C198E-05F6-4184-B51D-2FC6EDEB0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2392" y="435462"/>
            <a:ext cx="6984000" cy="704549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C246781-5A42-4ABE-BE6A-4D4BBE8F15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2392" y="1346479"/>
            <a:ext cx="3384000" cy="2340000"/>
          </a:xfrm>
        </p:spPr>
        <p:txBody>
          <a:bodyPr numCol="1" spcCol="180000"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A29BF95-0CC7-42FE-8A26-2DDDF2289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B822D-C1DA-4C37-B82F-B78C55EBA6B7}" type="datetime1">
              <a:rPr lang="fr-FR" smtClean="0"/>
              <a:t>09/07/2024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DD82F25-DD09-4ABC-9C2E-FBA99CEDF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fr-FR"/>
              <a:t>Titre du document à modifier dans le menu Insertion &gt; En-Tête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D444A91-2518-442A-B551-9C7B4022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88D1B-CF5F-403D-AB18-4344A17FAE8C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80C269E9-56E6-414B-9907-2A0D18CCBEF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712392" y="1346479"/>
            <a:ext cx="3384000" cy="4830484"/>
          </a:xfrm>
        </p:spPr>
        <p:txBody>
          <a:bodyPr numCol="1" spcCol="180000"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0C3D0059-EBBD-415B-B2A3-1D75A266899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312392" y="3836963"/>
            <a:ext cx="3384000" cy="2340000"/>
          </a:xfrm>
        </p:spPr>
        <p:txBody>
          <a:bodyPr numCol="1" spcCol="180000"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2" name="Espace réservé du texte 8">
            <a:extLst>
              <a:ext uri="{FF2B5EF4-FFF2-40B4-BE49-F238E27FC236}">
                <a16:creationId xmlns:a16="http://schemas.microsoft.com/office/drawing/2014/main" id="{F6E711C2-A5CE-453B-96D0-6C9BB1A06CD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732" y="265524"/>
            <a:ext cx="1260000" cy="954768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sz="8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3096752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el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5C198E-05F6-4184-B51D-2FC6EDEB0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C246781-5A42-4ABE-BE6A-4D4BBE8F15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2392" y="1346479"/>
            <a:ext cx="6984000" cy="4830484"/>
          </a:xfrm>
        </p:spPr>
        <p:txBody>
          <a:bodyPr numCol="2" spcCol="180000"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A29BF95-0CC7-42FE-8A26-2DDDF2289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B822D-C1DA-4C37-B82F-B78C55EBA6B7}" type="datetime1">
              <a:rPr lang="fr-FR" smtClean="0"/>
              <a:t>09/07/2024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DD82F25-DD09-4ABC-9C2E-FBA99CEDF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fr-FR"/>
              <a:t>Titre du document à modifier dans le menu Insertion &gt; En-Tête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D444A91-2518-442A-B551-9C7B4022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88D1B-CF5F-403D-AB18-4344A17FAE8C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5F835E48-AE4D-4B83-BCC1-CF536863F6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732" y="265524"/>
            <a:ext cx="1260000" cy="954768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sz="8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1228942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el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5C198E-05F6-4184-B51D-2FC6EDEB0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C246781-5A42-4ABE-BE6A-4D4BBE8F15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2392" y="1346479"/>
            <a:ext cx="6984000" cy="1077744"/>
          </a:xfrm>
        </p:spPr>
        <p:txBody>
          <a:bodyPr numCol="1" spcCol="180000"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A29BF95-0CC7-42FE-8A26-2DDDF2289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B822D-C1DA-4C37-B82F-B78C55EBA6B7}" type="datetime1">
              <a:rPr lang="fr-FR" smtClean="0"/>
              <a:t>09/07/2024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DD82F25-DD09-4ABC-9C2E-FBA99CEDF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fr-FR"/>
              <a:t>Titre du document à modifier dans le menu Insertion &gt; En-Tête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D444A91-2518-442A-B551-9C7B4022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88D1B-CF5F-403D-AB18-4344A17FAE8C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9F0730F3-C289-4196-A0A5-F28ED8FA34A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712392" y="2456121"/>
            <a:ext cx="6984000" cy="3709729"/>
          </a:xfrm>
        </p:spPr>
        <p:txBody>
          <a:bodyPr numCol="2" spcCol="180000"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1" name="Espace réservé du texte 8">
            <a:extLst>
              <a:ext uri="{FF2B5EF4-FFF2-40B4-BE49-F238E27FC236}">
                <a16:creationId xmlns:a16="http://schemas.microsoft.com/office/drawing/2014/main" id="{0187520E-7520-45CF-8268-D27A5ACC38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732" y="265524"/>
            <a:ext cx="1260000" cy="954768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sz="8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1997196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5C198E-05F6-4184-B51D-2FC6EDEB0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2392" y="435462"/>
            <a:ext cx="6984000" cy="704549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A29BF95-0CC7-42FE-8A26-2DDDF2289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B822D-C1DA-4C37-B82F-B78C55EBA6B7}" type="datetime1">
              <a:rPr lang="fr-FR" smtClean="0"/>
              <a:t>09/07/2024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DD82F25-DD09-4ABC-9C2E-FBA99CEDF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fr-FR"/>
              <a:t>Titre du document à modifier dans le menu Insertion &gt; En-Tête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D444A91-2518-442A-B551-9C7B4022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88D1B-CF5F-403D-AB18-4344A17FAE8C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space réservé du texte 8">
            <a:extLst>
              <a:ext uri="{FF2B5EF4-FFF2-40B4-BE49-F238E27FC236}">
                <a16:creationId xmlns:a16="http://schemas.microsoft.com/office/drawing/2014/main" id="{42BDE1BD-2B9D-4B3C-92DC-54E23114DA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732" y="265524"/>
            <a:ext cx="1260000" cy="954768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sz="8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11061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0DAB040-28DA-4E8B-A209-A2DB669CB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2392" y="435462"/>
            <a:ext cx="6984000" cy="704549"/>
          </a:xfrm>
          <a:prstGeom prst="rect">
            <a:avLst/>
          </a:prstGeom>
        </p:spPr>
        <p:txBody>
          <a:bodyPr vert="horz" lIns="91440" tIns="36000" rIns="91440" bIns="36000" rtlCol="0" anchor="ctr">
            <a:noAutofit/>
          </a:bodyPr>
          <a:lstStyle/>
          <a:p>
            <a:r>
              <a:rPr lang="fr-FR" dirty="0"/>
              <a:t>Titre de la partie</a:t>
            </a:r>
            <a:br>
              <a:rPr lang="fr-FR" dirty="0"/>
            </a:br>
            <a:r>
              <a:rPr lang="fr-FR" dirty="0"/>
              <a:t>sur 2 lignes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4A5F03B-8EFD-4EEA-A4DB-23F2766C73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12392" y="1825625"/>
            <a:ext cx="69840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6D138BB-6B04-4098-B3AF-5FA33B069D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52603" y="6406992"/>
            <a:ext cx="1042374" cy="36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1000" b="0">
                <a:solidFill>
                  <a:schemeClr val="tx1"/>
                </a:solidFill>
              </a:defRPr>
            </a:lvl1pPr>
          </a:lstStyle>
          <a:p>
            <a:fld id="{01358F52-989E-46E9-90B3-8BAA380ACD53}" type="datetime1">
              <a:rPr lang="fr-FR" smtClean="0"/>
              <a:pPr/>
              <a:t>09/07/2024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0AA609A-D00B-4874-90DA-BA90667C1D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25144" y="6406992"/>
            <a:ext cx="4091914" cy="36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Titre du document à modifier dans le menu Insertion &gt; En-Tête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ECF6CDA-08E9-48AC-8993-CA2275E74B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08824" y="6406992"/>
            <a:ext cx="2057400" cy="36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1"/>
                </a:solidFill>
              </a:defRPr>
            </a:lvl1pPr>
          </a:lstStyle>
          <a:p>
            <a:fld id="{CAD88D1B-CF5F-403D-AB18-4344A17FAE8C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4D2F420D-5608-4111-BB6A-EFDEAC07E543}"/>
              </a:ext>
            </a:extLst>
          </p:cNvPr>
          <p:cNvCxnSpPr/>
          <p:nvPr userDrawn="1"/>
        </p:nvCxnSpPr>
        <p:spPr>
          <a:xfrm>
            <a:off x="333912" y="6311043"/>
            <a:ext cx="8460000" cy="0"/>
          </a:xfrm>
          <a:prstGeom prst="line">
            <a:avLst/>
          </a:prstGeom>
          <a:ln w="22225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4AF684F4-869D-4CB5-A576-A2A5095AA19E}"/>
              </a:ext>
            </a:extLst>
          </p:cNvPr>
          <p:cNvCxnSpPr>
            <a:cxnSpLocks/>
          </p:cNvCxnSpPr>
          <p:nvPr userDrawn="1"/>
        </p:nvCxnSpPr>
        <p:spPr>
          <a:xfrm>
            <a:off x="2556918" y="6538490"/>
            <a:ext cx="0" cy="80278"/>
          </a:xfrm>
          <a:prstGeom prst="line">
            <a:avLst/>
          </a:prstGeom>
          <a:ln w="127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e 9">
            <a:extLst>
              <a:ext uri="{FF2B5EF4-FFF2-40B4-BE49-F238E27FC236}">
                <a16:creationId xmlns:a16="http://schemas.microsoft.com/office/drawing/2014/main" id="{FE5FC442-AAFC-4975-8D02-12FBB07F8988}"/>
              </a:ext>
            </a:extLst>
          </p:cNvPr>
          <p:cNvGrpSpPr/>
          <p:nvPr userDrawn="1"/>
        </p:nvGrpSpPr>
        <p:grpSpPr>
          <a:xfrm>
            <a:off x="361236" y="6495689"/>
            <a:ext cx="775461" cy="169347"/>
            <a:chOff x="-285750" y="5594350"/>
            <a:chExt cx="3076265" cy="671803"/>
          </a:xfrm>
        </p:grpSpPr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1E148B49-F899-447C-B0C9-8C126A03A3BD}"/>
                </a:ext>
              </a:extLst>
            </p:cNvPr>
            <p:cNvSpPr/>
            <p:nvPr/>
          </p:nvSpPr>
          <p:spPr>
            <a:xfrm>
              <a:off x="1326479" y="5751156"/>
              <a:ext cx="290305" cy="365237"/>
            </a:xfrm>
            <a:custGeom>
              <a:avLst/>
              <a:gdLst>
                <a:gd name="connsiteX0" fmla="*/ 166275 w 290305"/>
                <a:gd name="connsiteY0" fmla="*/ 0 h 365237"/>
                <a:gd name="connsiteX1" fmla="*/ 221717 w 290305"/>
                <a:gd name="connsiteY1" fmla="*/ 10715 h 365237"/>
                <a:gd name="connsiteX2" fmla="*/ 262179 w 290305"/>
                <a:gd name="connsiteY2" fmla="*/ 41307 h 365237"/>
                <a:gd name="connsiteX3" fmla="*/ 285443 w 290305"/>
                <a:gd name="connsiteY3" fmla="*/ 89410 h 365237"/>
                <a:gd name="connsiteX4" fmla="*/ 290305 w 290305"/>
                <a:gd name="connsiteY4" fmla="*/ 131577 h 365237"/>
                <a:gd name="connsiteX5" fmla="*/ 290305 w 290305"/>
                <a:gd name="connsiteY5" fmla="*/ 150937 h 365237"/>
                <a:gd name="connsiteX6" fmla="*/ 287511 w 290305"/>
                <a:gd name="connsiteY6" fmla="*/ 170539 h 365237"/>
                <a:gd name="connsiteX7" fmla="*/ 284722 w 290305"/>
                <a:gd name="connsiteY7" fmla="*/ 187151 h 365237"/>
                <a:gd name="connsiteX8" fmla="*/ 283251 w 290305"/>
                <a:gd name="connsiteY8" fmla="*/ 195922 h 365237"/>
                <a:gd name="connsiteX9" fmla="*/ 213123 w 290305"/>
                <a:gd name="connsiteY9" fmla="*/ 131577 h 365237"/>
                <a:gd name="connsiteX10" fmla="*/ 213123 w 290305"/>
                <a:gd name="connsiteY10" fmla="*/ 113789 h 365237"/>
                <a:gd name="connsiteX11" fmla="*/ 208273 w 290305"/>
                <a:gd name="connsiteY11" fmla="*/ 72478 h 365237"/>
                <a:gd name="connsiteX12" fmla="*/ 163528 w 290305"/>
                <a:gd name="connsiteY12" fmla="*/ 72478 h 365237"/>
                <a:gd name="connsiteX13" fmla="*/ 115765 w 290305"/>
                <a:gd name="connsiteY13" fmla="*/ 88769 h 365237"/>
                <a:gd name="connsiteX14" fmla="*/ 85505 w 290305"/>
                <a:gd name="connsiteY14" fmla="*/ 132141 h 365237"/>
                <a:gd name="connsiteX15" fmla="*/ 82132 w 290305"/>
                <a:gd name="connsiteY15" fmla="*/ 143926 h 365237"/>
                <a:gd name="connsiteX16" fmla="*/ 82132 w 290305"/>
                <a:gd name="connsiteY16" fmla="*/ 143926 h 365237"/>
                <a:gd name="connsiteX17" fmla="*/ 213123 w 290305"/>
                <a:gd name="connsiteY17" fmla="*/ 133585 h 365237"/>
                <a:gd name="connsiteX18" fmla="*/ 213123 w 290305"/>
                <a:gd name="connsiteY18" fmla="*/ 131578 h 365237"/>
                <a:gd name="connsiteX19" fmla="*/ 283247 w 290305"/>
                <a:gd name="connsiteY19" fmla="*/ 195922 h 365237"/>
                <a:gd name="connsiteX20" fmla="*/ 78555 w 290305"/>
                <a:gd name="connsiteY20" fmla="*/ 206653 h 365237"/>
                <a:gd name="connsiteX21" fmla="*/ 96637 w 290305"/>
                <a:gd name="connsiteY21" fmla="*/ 260779 h 365237"/>
                <a:gd name="connsiteX22" fmla="*/ 137701 w 290305"/>
                <a:gd name="connsiteY22" fmla="*/ 288658 h 365237"/>
                <a:gd name="connsiteX23" fmla="*/ 165588 w 290305"/>
                <a:gd name="connsiteY23" fmla="*/ 292119 h 365237"/>
                <a:gd name="connsiteX24" fmla="*/ 193421 w 290305"/>
                <a:gd name="connsiteY24" fmla="*/ 292119 h 365237"/>
                <a:gd name="connsiteX25" fmla="*/ 225521 w 290305"/>
                <a:gd name="connsiteY25" fmla="*/ 278054 h 365237"/>
                <a:gd name="connsiteX26" fmla="*/ 244977 w 290305"/>
                <a:gd name="connsiteY26" fmla="*/ 264186 h 365237"/>
                <a:gd name="connsiteX27" fmla="*/ 255021 w 290305"/>
                <a:gd name="connsiteY27" fmla="*/ 256982 h 365237"/>
                <a:gd name="connsiteX28" fmla="*/ 282661 w 290305"/>
                <a:gd name="connsiteY28" fmla="*/ 326129 h 365237"/>
                <a:gd name="connsiteX29" fmla="*/ 240366 w 290305"/>
                <a:gd name="connsiteY29" fmla="*/ 349899 h 365237"/>
                <a:gd name="connsiteX30" fmla="*/ 191202 w 290305"/>
                <a:gd name="connsiteY30" fmla="*/ 363262 h 365237"/>
                <a:gd name="connsiteX31" fmla="*/ 164901 w 290305"/>
                <a:gd name="connsiteY31" fmla="*/ 365237 h 365237"/>
                <a:gd name="connsiteX32" fmla="*/ 106820 w 290305"/>
                <a:gd name="connsiteY32" fmla="*/ 357257 h 365237"/>
                <a:gd name="connsiteX33" fmla="*/ 60265 w 290305"/>
                <a:gd name="connsiteY33" fmla="*/ 334047 h 365237"/>
                <a:gd name="connsiteX34" fmla="*/ 26274 w 290305"/>
                <a:gd name="connsiteY34" fmla="*/ 296703 h 365237"/>
                <a:gd name="connsiteX35" fmla="*/ 5877 w 290305"/>
                <a:gd name="connsiteY35" fmla="*/ 246308 h 365237"/>
                <a:gd name="connsiteX36" fmla="*/ 0 w 290305"/>
                <a:gd name="connsiteY36" fmla="*/ 192148 h 365237"/>
                <a:gd name="connsiteX37" fmla="*/ 7629 w 290305"/>
                <a:gd name="connsiteY37" fmla="*/ 132180 h 365237"/>
                <a:gd name="connsiteX38" fmla="*/ 29141 w 290305"/>
                <a:gd name="connsiteY38" fmla="*/ 80616 h 365237"/>
                <a:gd name="connsiteX39" fmla="*/ 62461 w 290305"/>
                <a:gd name="connsiteY39" fmla="*/ 39852 h 365237"/>
                <a:gd name="connsiteX40" fmla="*/ 105504 w 290305"/>
                <a:gd name="connsiteY40" fmla="*/ 12282 h 365237"/>
                <a:gd name="connsiteX41" fmla="*/ 156208 w 290305"/>
                <a:gd name="connsiteY41" fmla="*/ 312 h 365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290305" h="365237">
                  <a:moveTo>
                    <a:pt x="166275" y="0"/>
                  </a:moveTo>
                  <a:lnTo>
                    <a:pt x="221717" y="10715"/>
                  </a:lnTo>
                  <a:lnTo>
                    <a:pt x="262179" y="41307"/>
                  </a:lnTo>
                  <a:lnTo>
                    <a:pt x="285443" y="89410"/>
                  </a:lnTo>
                  <a:lnTo>
                    <a:pt x="290305" y="131577"/>
                  </a:lnTo>
                  <a:lnTo>
                    <a:pt x="290305" y="150937"/>
                  </a:lnTo>
                  <a:lnTo>
                    <a:pt x="287511" y="170539"/>
                  </a:lnTo>
                  <a:lnTo>
                    <a:pt x="284722" y="187151"/>
                  </a:lnTo>
                  <a:lnTo>
                    <a:pt x="283251" y="195922"/>
                  </a:lnTo>
                  <a:lnTo>
                    <a:pt x="213123" y="131577"/>
                  </a:lnTo>
                  <a:lnTo>
                    <a:pt x="213123" y="113789"/>
                  </a:lnTo>
                  <a:lnTo>
                    <a:pt x="208273" y="72478"/>
                  </a:lnTo>
                  <a:lnTo>
                    <a:pt x="163528" y="72478"/>
                  </a:lnTo>
                  <a:lnTo>
                    <a:pt x="115765" y="88769"/>
                  </a:lnTo>
                  <a:lnTo>
                    <a:pt x="85505" y="132141"/>
                  </a:lnTo>
                  <a:lnTo>
                    <a:pt x="82132" y="143926"/>
                  </a:lnTo>
                  <a:lnTo>
                    <a:pt x="82132" y="143926"/>
                  </a:lnTo>
                  <a:lnTo>
                    <a:pt x="213123" y="133585"/>
                  </a:lnTo>
                  <a:lnTo>
                    <a:pt x="213123" y="131578"/>
                  </a:lnTo>
                  <a:lnTo>
                    <a:pt x="283247" y="195922"/>
                  </a:lnTo>
                  <a:lnTo>
                    <a:pt x="78555" y="206653"/>
                  </a:lnTo>
                  <a:lnTo>
                    <a:pt x="96637" y="260779"/>
                  </a:lnTo>
                  <a:lnTo>
                    <a:pt x="137701" y="288658"/>
                  </a:lnTo>
                  <a:lnTo>
                    <a:pt x="165588" y="292119"/>
                  </a:lnTo>
                  <a:lnTo>
                    <a:pt x="193421" y="292119"/>
                  </a:lnTo>
                  <a:lnTo>
                    <a:pt x="225521" y="278054"/>
                  </a:lnTo>
                  <a:lnTo>
                    <a:pt x="244977" y="264186"/>
                  </a:lnTo>
                  <a:lnTo>
                    <a:pt x="255021" y="256982"/>
                  </a:lnTo>
                  <a:lnTo>
                    <a:pt x="282661" y="326129"/>
                  </a:lnTo>
                  <a:lnTo>
                    <a:pt x="240366" y="349899"/>
                  </a:lnTo>
                  <a:lnTo>
                    <a:pt x="191202" y="363262"/>
                  </a:lnTo>
                  <a:lnTo>
                    <a:pt x="164901" y="365237"/>
                  </a:lnTo>
                  <a:lnTo>
                    <a:pt x="106820" y="357257"/>
                  </a:lnTo>
                  <a:lnTo>
                    <a:pt x="60265" y="334047"/>
                  </a:lnTo>
                  <a:lnTo>
                    <a:pt x="26274" y="296703"/>
                  </a:lnTo>
                  <a:lnTo>
                    <a:pt x="5877" y="246308"/>
                  </a:lnTo>
                  <a:lnTo>
                    <a:pt x="0" y="192148"/>
                  </a:lnTo>
                  <a:lnTo>
                    <a:pt x="7629" y="132180"/>
                  </a:lnTo>
                  <a:lnTo>
                    <a:pt x="29141" y="80616"/>
                  </a:lnTo>
                  <a:lnTo>
                    <a:pt x="62461" y="39852"/>
                  </a:lnTo>
                  <a:lnTo>
                    <a:pt x="105504" y="12282"/>
                  </a:lnTo>
                  <a:lnTo>
                    <a:pt x="156208" y="312"/>
                  </a:lnTo>
                  <a:close/>
                </a:path>
              </a:pathLst>
            </a:custGeom>
            <a:solidFill>
              <a:schemeClr val="tx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2" name="object 14">
              <a:extLst>
                <a:ext uri="{FF2B5EF4-FFF2-40B4-BE49-F238E27FC236}">
                  <a16:creationId xmlns:a16="http://schemas.microsoft.com/office/drawing/2014/main" id="{87EBD976-5EE7-4C30-92BA-107C6E4A26F2}"/>
                </a:ext>
              </a:extLst>
            </p:cNvPr>
            <p:cNvSpPr/>
            <p:nvPr/>
          </p:nvSpPr>
          <p:spPr>
            <a:xfrm>
              <a:off x="1659423" y="5595268"/>
              <a:ext cx="242087" cy="514310"/>
            </a:xfrm>
            <a:custGeom>
              <a:avLst/>
              <a:gdLst/>
              <a:ahLst/>
              <a:cxnLst/>
              <a:rect l="l" t="t" r="r" b="b"/>
              <a:pathLst>
                <a:path w="62737" h="133286">
                  <a:moveTo>
                    <a:pt x="16748" y="16492"/>
                  </a:moveTo>
                  <a:lnTo>
                    <a:pt x="12699" y="28063"/>
                  </a:lnTo>
                  <a:lnTo>
                    <a:pt x="11480" y="42163"/>
                  </a:lnTo>
                  <a:lnTo>
                    <a:pt x="0" y="42163"/>
                  </a:lnTo>
                  <a:lnTo>
                    <a:pt x="0" y="60413"/>
                  </a:lnTo>
                  <a:lnTo>
                    <a:pt x="11468" y="60413"/>
                  </a:lnTo>
                  <a:lnTo>
                    <a:pt x="11468" y="133286"/>
                  </a:lnTo>
                  <a:lnTo>
                    <a:pt x="31292" y="133286"/>
                  </a:lnTo>
                  <a:lnTo>
                    <a:pt x="31292" y="60413"/>
                  </a:lnTo>
                  <a:lnTo>
                    <a:pt x="53352" y="60413"/>
                  </a:lnTo>
                  <a:lnTo>
                    <a:pt x="53352" y="42163"/>
                  </a:lnTo>
                  <a:lnTo>
                    <a:pt x="31305" y="42163"/>
                  </a:lnTo>
                  <a:lnTo>
                    <a:pt x="31407" y="34455"/>
                  </a:lnTo>
                  <a:lnTo>
                    <a:pt x="31991" y="28193"/>
                  </a:lnTo>
                  <a:lnTo>
                    <a:pt x="35280" y="23850"/>
                  </a:lnTo>
                  <a:lnTo>
                    <a:pt x="38099" y="20243"/>
                  </a:lnTo>
                  <a:lnTo>
                    <a:pt x="42036" y="18414"/>
                  </a:lnTo>
                  <a:lnTo>
                    <a:pt x="49720" y="18414"/>
                  </a:lnTo>
                  <a:lnTo>
                    <a:pt x="53339" y="19100"/>
                  </a:lnTo>
                  <a:lnTo>
                    <a:pt x="55524" y="19723"/>
                  </a:lnTo>
                  <a:lnTo>
                    <a:pt x="58394" y="20535"/>
                  </a:lnTo>
                  <a:lnTo>
                    <a:pt x="62737" y="2641"/>
                  </a:lnTo>
                  <a:lnTo>
                    <a:pt x="60121" y="1879"/>
                  </a:lnTo>
                  <a:lnTo>
                    <a:pt x="57175" y="1003"/>
                  </a:lnTo>
                  <a:lnTo>
                    <a:pt x="51815" y="0"/>
                  </a:lnTo>
                  <a:lnTo>
                    <a:pt x="44091" y="61"/>
                  </a:lnTo>
                  <a:lnTo>
                    <a:pt x="31432" y="3047"/>
                  </a:lnTo>
                  <a:lnTo>
                    <a:pt x="21056" y="10617"/>
                  </a:lnTo>
                  <a:lnTo>
                    <a:pt x="16748" y="16492"/>
                  </a:lnTo>
                  <a:close/>
                </a:path>
              </a:pathLst>
            </a:custGeom>
            <a:solidFill>
              <a:schemeClr val="tx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073488DD-FBF1-42E8-9F04-721824C5B32F}"/>
                </a:ext>
              </a:extLst>
            </p:cNvPr>
            <p:cNvSpPr/>
            <p:nvPr/>
          </p:nvSpPr>
          <p:spPr>
            <a:xfrm>
              <a:off x="945904" y="5751156"/>
              <a:ext cx="303243" cy="514997"/>
            </a:xfrm>
            <a:custGeom>
              <a:avLst/>
              <a:gdLst>
                <a:gd name="connsiteX0" fmla="*/ 203029 w 303243"/>
                <a:gd name="connsiteY0" fmla="*/ 71791 h 514997"/>
                <a:gd name="connsiteX1" fmla="*/ 146375 w 303243"/>
                <a:gd name="connsiteY1" fmla="*/ 82279 h 514997"/>
                <a:gd name="connsiteX2" fmla="*/ 105713 w 303243"/>
                <a:gd name="connsiteY2" fmla="*/ 112465 h 514997"/>
                <a:gd name="connsiteX3" fmla="*/ 105713 w 303243"/>
                <a:gd name="connsiteY3" fmla="*/ 112466 h 514997"/>
                <a:gd name="connsiteX4" fmla="*/ 82912 w 303243"/>
                <a:gd name="connsiteY4" fmla="*/ 160437 h 514997"/>
                <a:gd name="connsiteX5" fmla="*/ 78555 w 303243"/>
                <a:gd name="connsiteY5" fmla="*/ 200332 h 514997"/>
                <a:gd name="connsiteX6" fmla="*/ 91764 w 303243"/>
                <a:gd name="connsiteY6" fmla="*/ 261276 h 514997"/>
                <a:gd name="connsiteX7" fmla="*/ 128753 w 303243"/>
                <a:gd name="connsiteY7" fmla="*/ 290413 h 514997"/>
                <a:gd name="connsiteX8" fmla="*/ 143779 w 303243"/>
                <a:gd name="connsiteY8" fmla="*/ 292119 h 514997"/>
                <a:gd name="connsiteX9" fmla="*/ 185869 w 303243"/>
                <a:gd name="connsiteY9" fmla="*/ 276684 h 514997"/>
                <a:gd name="connsiteX10" fmla="*/ 218954 w 303243"/>
                <a:gd name="connsiteY10" fmla="*/ 233417 h 514997"/>
                <a:gd name="connsiteX11" fmla="*/ 226744 w 303243"/>
                <a:gd name="connsiteY11" fmla="*/ 214791 h 514997"/>
                <a:gd name="connsiteX12" fmla="*/ 226744 w 303243"/>
                <a:gd name="connsiteY12" fmla="*/ 72675 h 514997"/>
                <a:gd name="connsiteX13" fmla="*/ 209006 w 303243"/>
                <a:gd name="connsiteY13" fmla="*/ 71791 h 514997"/>
                <a:gd name="connsiteX14" fmla="*/ 203712 w 303243"/>
                <a:gd name="connsiteY14" fmla="*/ 0 h 514997"/>
                <a:gd name="connsiteX15" fmla="*/ 238606 w 303243"/>
                <a:gd name="connsiteY15" fmla="*/ 0 h 514997"/>
                <a:gd name="connsiteX16" fmla="*/ 258895 w 303243"/>
                <a:gd name="connsiteY16" fmla="*/ 1860 h 514997"/>
                <a:gd name="connsiteX17" fmla="*/ 294225 w 303243"/>
                <a:gd name="connsiteY17" fmla="*/ 8377 h 514997"/>
                <a:gd name="connsiteX18" fmla="*/ 303243 w 303243"/>
                <a:gd name="connsiteY18" fmla="*/ 10044 h 514997"/>
                <a:gd name="connsiteX19" fmla="*/ 303243 w 303243"/>
                <a:gd name="connsiteY19" fmla="*/ 331030 h 514997"/>
                <a:gd name="connsiteX20" fmla="*/ 296652 w 303243"/>
                <a:gd name="connsiteY20" fmla="*/ 398056 h 514997"/>
                <a:gd name="connsiteX21" fmla="*/ 277070 w 303243"/>
                <a:gd name="connsiteY21" fmla="*/ 450306 h 514997"/>
                <a:gd name="connsiteX22" fmla="*/ 244791 w 303243"/>
                <a:gd name="connsiteY22" fmla="*/ 487427 h 514997"/>
                <a:gd name="connsiteX23" fmla="*/ 200108 w 303243"/>
                <a:gd name="connsiteY23" fmla="*/ 509055 h 514997"/>
                <a:gd name="connsiteX24" fmla="*/ 151963 w 303243"/>
                <a:gd name="connsiteY24" fmla="*/ 514997 h 514997"/>
                <a:gd name="connsiteX25" fmla="*/ 101518 w 303243"/>
                <a:gd name="connsiteY25" fmla="*/ 510718 h 514997"/>
                <a:gd name="connsiteX26" fmla="*/ 53045 w 303243"/>
                <a:gd name="connsiteY26" fmla="*/ 498810 h 514997"/>
                <a:gd name="connsiteX27" fmla="*/ 29499 w 303243"/>
                <a:gd name="connsiteY27" fmla="*/ 489464 h 514997"/>
                <a:gd name="connsiteX28" fmla="*/ 20925 w 303243"/>
                <a:gd name="connsiteY28" fmla="*/ 485397 h 514997"/>
                <a:gd name="connsiteX29" fmla="*/ 42094 w 303243"/>
                <a:gd name="connsiteY29" fmla="*/ 414142 h 514997"/>
                <a:gd name="connsiteX30" fmla="*/ 53415 w 303243"/>
                <a:gd name="connsiteY30" fmla="*/ 418896 h 514997"/>
                <a:gd name="connsiteX31" fmla="*/ 105851 w 303243"/>
                <a:gd name="connsiteY31" fmla="*/ 437210 h 514997"/>
                <a:gd name="connsiteX32" fmla="*/ 149910 w 303243"/>
                <a:gd name="connsiteY32" fmla="*/ 444445 h 514997"/>
                <a:gd name="connsiteX33" fmla="*/ 157403 w 303243"/>
                <a:gd name="connsiteY33" fmla="*/ 444626 h 514997"/>
                <a:gd name="connsiteX34" fmla="*/ 186263 w 303243"/>
                <a:gd name="connsiteY34" fmla="*/ 439317 h 514997"/>
                <a:gd name="connsiteX35" fmla="*/ 218220 w 303243"/>
                <a:gd name="connsiteY35" fmla="*/ 402146 h 514997"/>
                <a:gd name="connsiteX36" fmla="*/ 229442 w 303243"/>
                <a:gd name="connsiteY36" fmla="*/ 327650 h 514997"/>
                <a:gd name="connsiteX37" fmla="*/ 229442 w 303243"/>
                <a:gd name="connsiteY37" fmla="*/ 318142 h 514997"/>
                <a:gd name="connsiteX38" fmla="*/ 189967 w 303243"/>
                <a:gd name="connsiteY38" fmla="*/ 351435 h 514997"/>
                <a:gd name="connsiteX39" fmla="*/ 142795 w 303243"/>
                <a:gd name="connsiteY39" fmla="*/ 365048 h 514997"/>
                <a:gd name="connsiteX40" fmla="*/ 142795 w 303243"/>
                <a:gd name="connsiteY40" fmla="*/ 365048 h 514997"/>
                <a:gd name="connsiteX41" fmla="*/ 136332 w 303243"/>
                <a:gd name="connsiteY41" fmla="*/ 365237 h 514997"/>
                <a:gd name="connsiteX42" fmla="*/ 83923 w 303243"/>
                <a:gd name="connsiteY42" fmla="*/ 355594 h 514997"/>
                <a:gd name="connsiteX43" fmla="*/ 42951 w 303243"/>
                <a:gd name="connsiteY43" fmla="*/ 327850 h 514997"/>
                <a:gd name="connsiteX44" fmla="*/ 14871 w 303243"/>
                <a:gd name="connsiteY44" fmla="*/ 283776 h 514997"/>
                <a:gd name="connsiteX45" fmla="*/ 1146 w 303243"/>
                <a:gd name="connsiteY45" fmla="*/ 225151 h 514997"/>
                <a:gd name="connsiteX46" fmla="*/ 0 w 303243"/>
                <a:gd name="connsiteY46" fmla="*/ 199645 h 514997"/>
                <a:gd name="connsiteX47" fmla="*/ 7312 w 303243"/>
                <a:gd name="connsiteY47" fmla="*/ 143088 h 514997"/>
                <a:gd name="connsiteX48" fmla="*/ 28180 w 303243"/>
                <a:gd name="connsiteY48" fmla="*/ 93743 h 514997"/>
                <a:gd name="connsiteX49" fmla="*/ 60975 w 303243"/>
                <a:gd name="connsiteY49" fmla="*/ 53196 h 514997"/>
                <a:gd name="connsiteX50" fmla="*/ 104077 w 303243"/>
                <a:gd name="connsiteY50" fmla="*/ 23037 h 514997"/>
                <a:gd name="connsiteX51" fmla="*/ 155868 w 303243"/>
                <a:gd name="connsiteY51" fmla="*/ 4858 h 514997"/>
                <a:gd name="connsiteX52" fmla="*/ 155868 w 303243"/>
                <a:gd name="connsiteY52" fmla="*/ 4858 h 514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303243" h="514997">
                  <a:moveTo>
                    <a:pt x="203029" y="71791"/>
                  </a:moveTo>
                  <a:lnTo>
                    <a:pt x="146375" y="82279"/>
                  </a:lnTo>
                  <a:lnTo>
                    <a:pt x="105713" y="112465"/>
                  </a:lnTo>
                  <a:lnTo>
                    <a:pt x="105713" y="112466"/>
                  </a:lnTo>
                  <a:lnTo>
                    <a:pt x="82912" y="160437"/>
                  </a:lnTo>
                  <a:lnTo>
                    <a:pt x="78555" y="200332"/>
                  </a:lnTo>
                  <a:lnTo>
                    <a:pt x="91764" y="261276"/>
                  </a:lnTo>
                  <a:lnTo>
                    <a:pt x="128753" y="290413"/>
                  </a:lnTo>
                  <a:lnTo>
                    <a:pt x="143779" y="292119"/>
                  </a:lnTo>
                  <a:lnTo>
                    <a:pt x="185869" y="276684"/>
                  </a:lnTo>
                  <a:lnTo>
                    <a:pt x="218954" y="233417"/>
                  </a:lnTo>
                  <a:lnTo>
                    <a:pt x="226744" y="214791"/>
                  </a:lnTo>
                  <a:lnTo>
                    <a:pt x="226744" y="72675"/>
                  </a:lnTo>
                  <a:lnTo>
                    <a:pt x="209006" y="71791"/>
                  </a:lnTo>
                  <a:close/>
                  <a:moveTo>
                    <a:pt x="203712" y="0"/>
                  </a:moveTo>
                  <a:lnTo>
                    <a:pt x="238606" y="0"/>
                  </a:lnTo>
                  <a:lnTo>
                    <a:pt x="258895" y="1860"/>
                  </a:lnTo>
                  <a:lnTo>
                    <a:pt x="294225" y="8377"/>
                  </a:lnTo>
                  <a:lnTo>
                    <a:pt x="303243" y="10044"/>
                  </a:lnTo>
                  <a:lnTo>
                    <a:pt x="303243" y="331030"/>
                  </a:lnTo>
                  <a:lnTo>
                    <a:pt x="296652" y="398056"/>
                  </a:lnTo>
                  <a:lnTo>
                    <a:pt x="277070" y="450306"/>
                  </a:lnTo>
                  <a:lnTo>
                    <a:pt x="244791" y="487427"/>
                  </a:lnTo>
                  <a:lnTo>
                    <a:pt x="200108" y="509055"/>
                  </a:lnTo>
                  <a:lnTo>
                    <a:pt x="151963" y="514997"/>
                  </a:lnTo>
                  <a:lnTo>
                    <a:pt x="101518" y="510718"/>
                  </a:lnTo>
                  <a:lnTo>
                    <a:pt x="53045" y="498810"/>
                  </a:lnTo>
                  <a:lnTo>
                    <a:pt x="29499" y="489464"/>
                  </a:lnTo>
                  <a:lnTo>
                    <a:pt x="20925" y="485397"/>
                  </a:lnTo>
                  <a:lnTo>
                    <a:pt x="42094" y="414142"/>
                  </a:lnTo>
                  <a:lnTo>
                    <a:pt x="53415" y="418896"/>
                  </a:lnTo>
                  <a:lnTo>
                    <a:pt x="105851" y="437210"/>
                  </a:lnTo>
                  <a:lnTo>
                    <a:pt x="149910" y="444445"/>
                  </a:lnTo>
                  <a:lnTo>
                    <a:pt x="157403" y="444626"/>
                  </a:lnTo>
                  <a:lnTo>
                    <a:pt x="186263" y="439317"/>
                  </a:lnTo>
                  <a:lnTo>
                    <a:pt x="218220" y="402146"/>
                  </a:lnTo>
                  <a:lnTo>
                    <a:pt x="229442" y="327650"/>
                  </a:lnTo>
                  <a:lnTo>
                    <a:pt x="229442" y="318142"/>
                  </a:lnTo>
                  <a:lnTo>
                    <a:pt x="189967" y="351435"/>
                  </a:lnTo>
                  <a:lnTo>
                    <a:pt x="142795" y="365048"/>
                  </a:lnTo>
                  <a:lnTo>
                    <a:pt x="142795" y="365048"/>
                  </a:lnTo>
                  <a:lnTo>
                    <a:pt x="136332" y="365237"/>
                  </a:lnTo>
                  <a:lnTo>
                    <a:pt x="83923" y="355594"/>
                  </a:lnTo>
                  <a:lnTo>
                    <a:pt x="42951" y="327850"/>
                  </a:lnTo>
                  <a:lnTo>
                    <a:pt x="14871" y="283776"/>
                  </a:lnTo>
                  <a:lnTo>
                    <a:pt x="1146" y="225151"/>
                  </a:lnTo>
                  <a:lnTo>
                    <a:pt x="0" y="199645"/>
                  </a:lnTo>
                  <a:lnTo>
                    <a:pt x="7312" y="143088"/>
                  </a:lnTo>
                  <a:lnTo>
                    <a:pt x="28180" y="93743"/>
                  </a:lnTo>
                  <a:lnTo>
                    <a:pt x="60975" y="53196"/>
                  </a:lnTo>
                  <a:lnTo>
                    <a:pt x="104077" y="23037"/>
                  </a:lnTo>
                  <a:lnTo>
                    <a:pt x="155868" y="4858"/>
                  </a:lnTo>
                  <a:lnTo>
                    <a:pt x="155868" y="4858"/>
                  </a:lnTo>
                  <a:close/>
                </a:path>
              </a:pathLst>
            </a:custGeom>
            <a:solidFill>
              <a:schemeClr val="tx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951632E7-D412-47C8-9213-315D6CF5C265}"/>
                </a:ext>
              </a:extLst>
            </p:cNvPr>
            <p:cNvSpPr/>
            <p:nvPr/>
          </p:nvSpPr>
          <p:spPr>
            <a:xfrm>
              <a:off x="566702" y="5751839"/>
              <a:ext cx="301870" cy="364550"/>
            </a:xfrm>
            <a:custGeom>
              <a:avLst/>
              <a:gdLst>
                <a:gd name="connsiteX0" fmla="*/ 200282 w 301870"/>
                <a:gd name="connsiteY0" fmla="*/ 73115 h 364550"/>
                <a:gd name="connsiteX1" fmla="*/ 146087 w 301870"/>
                <a:gd name="connsiteY1" fmla="*/ 84633 h 364550"/>
                <a:gd name="connsiteX2" fmla="*/ 105601 w 301870"/>
                <a:gd name="connsiteY2" fmla="*/ 116625 h 364550"/>
                <a:gd name="connsiteX3" fmla="*/ 82514 w 301870"/>
                <a:gd name="connsiteY3" fmla="*/ 165233 h 364550"/>
                <a:gd name="connsiteX4" fmla="*/ 78553 w 301870"/>
                <a:gd name="connsiteY4" fmla="*/ 200319 h 364550"/>
                <a:gd name="connsiteX5" fmla="*/ 78555 w 301870"/>
                <a:gd name="connsiteY5" fmla="*/ 200332 h 364550"/>
                <a:gd name="connsiteX6" fmla="*/ 92053 w 301870"/>
                <a:gd name="connsiteY6" fmla="*/ 260408 h 364550"/>
                <a:gd name="connsiteX7" fmla="*/ 129930 w 301870"/>
                <a:gd name="connsiteY7" fmla="*/ 289526 h 364550"/>
                <a:gd name="connsiteX8" fmla="*/ 130730 w 301870"/>
                <a:gd name="connsiteY8" fmla="*/ 298055 h 364550"/>
                <a:gd name="connsiteX9" fmla="*/ 129930 w 301870"/>
                <a:gd name="connsiteY9" fmla="*/ 289526 h 364550"/>
                <a:gd name="connsiteX10" fmla="*/ 146523 w 301870"/>
                <a:gd name="connsiteY10" fmla="*/ 291432 h 364550"/>
                <a:gd name="connsiteX11" fmla="*/ 191056 w 301870"/>
                <a:gd name="connsiteY11" fmla="*/ 271984 h 364550"/>
                <a:gd name="connsiteX12" fmla="*/ 219163 w 301870"/>
                <a:gd name="connsiteY12" fmla="*/ 225927 h 364550"/>
                <a:gd name="connsiteX13" fmla="*/ 226008 w 301870"/>
                <a:gd name="connsiteY13" fmla="*/ 201312 h 364550"/>
                <a:gd name="connsiteX14" fmla="*/ 226008 w 301870"/>
                <a:gd name="connsiteY14" fmla="*/ 74438 h 364550"/>
                <a:gd name="connsiteX15" fmla="*/ 215474 w 301870"/>
                <a:gd name="connsiteY15" fmla="*/ 73261 h 364550"/>
                <a:gd name="connsiteX16" fmla="*/ 213911 w 301870"/>
                <a:gd name="connsiteY16" fmla="*/ 0 h 364550"/>
                <a:gd name="connsiteX17" fmla="*/ 235026 w 301870"/>
                <a:gd name="connsiteY17" fmla="*/ 0 h 364550"/>
                <a:gd name="connsiteX18" fmla="*/ 263499 w 301870"/>
                <a:gd name="connsiteY18" fmla="*/ 2790 h 364550"/>
                <a:gd name="connsiteX19" fmla="*/ 292655 w 301870"/>
                <a:gd name="connsiteY19" fmla="*/ 7644 h 364550"/>
                <a:gd name="connsiteX20" fmla="*/ 301870 w 301870"/>
                <a:gd name="connsiteY20" fmla="*/ 9160 h 364550"/>
                <a:gd name="connsiteX21" fmla="*/ 301870 w 301870"/>
                <a:gd name="connsiteY21" fmla="*/ 357740 h 364550"/>
                <a:gd name="connsiteX22" fmla="*/ 229438 w 301870"/>
                <a:gd name="connsiteY22" fmla="*/ 357740 h 364550"/>
                <a:gd name="connsiteX23" fmla="*/ 229438 w 301870"/>
                <a:gd name="connsiteY23" fmla="*/ 316915 h 364550"/>
                <a:gd name="connsiteX24" fmla="*/ 190400 w 301870"/>
                <a:gd name="connsiteY24" fmla="*/ 350451 h 364550"/>
                <a:gd name="connsiteX25" fmla="*/ 143092 w 301870"/>
                <a:gd name="connsiteY25" fmla="*/ 364373 h 364550"/>
                <a:gd name="connsiteX26" fmla="*/ 136968 w 301870"/>
                <a:gd name="connsiteY26" fmla="*/ 364550 h 364550"/>
                <a:gd name="connsiteX27" fmla="*/ 136968 w 301870"/>
                <a:gd name="connsiteY27" fmla="*/ 364550 h 364550"/>
                <a:gd name="connsiteX28" fmla="*/ 136968 w 301870"/>
                <a:gd name="connsiteY28" fmla="*/ 364550 h 364550"/>
                <a:gd name="connsiteX29" fmla="*/ 136965 w 301870"/>
                <a:gd name="connsiteY29" fmla="*/ 364550 h 364550"/>
                <a:gd name="connsiteX30" fmla="*/ 136965 w 301870"/>
                <a:gd name="connsiteY30" fmla="*/ 364550 h 364550"/>
                <a:gd name="connsiteX31" fmla="*/ 83938 w 301870"/>
                <a:gd name="connsiteY31" fmla="*/ 354915 h 364550"/>
                <a:gd name="connsiteX32" fmla="*/ 42596 w 301870"/>
                <a:gd name="connsiteY32" fmla="*/ 327206 h 364550"/>
                <a:gd name="connsiteX33" fmla="*/ 14435 w 301870"/>
                <a:gd name="connsiteY33" fmla="*/ 283209 h 364550"/>
                <a:gd name="connsiteX34" fmla="*/ 965 w 301870"/>
                <a:gd name="connsiteY34" fmla="*/ 224723 h 364550"/>
                <a:gd name="connsiteX35" fmla="*/ 0 w 301870"/>
                <a:gd name="connsiteY35" fmla="*/ 201705 h 364550"/>
                <a:gd name="connsiteX36" fmla="*/ 6193 w 301870"/>
                <a:gd name="connsiteY36" fmla="*/ 152897 h 364550"/>
                <a:gd name="connsiteX37" fmla="*/ 24572 w 301870"/>
                <a:gd name="connsiteY37" fmla="*/ 106106 h 364550"/>
                <a:gd name="connsiteX38" fmla="*/ 54836 w 301870"/>
                <a:gd name="connsiteY38" fmla="*/ 64378 h 364550"/>
                <a:gd name="connsiteX39" fmla="*/ 59041 w 301870"/>
                <a:gd name="connsiteY39" fmla="*/ 88482 h 364550"/>
                <a:gd name="connsiteX40" fmla="*/ 54836 w 301870"/>
                <a:gd name="connsiteY40" fmla="*/ 64374 h 364550"/>
                <a:gd name="connsiteX41" fmla="*/ 96680 w 301870"/>
                <a:gd name="connsiteY41" fmla="*/ 30754 h 364550"/>
                <a:gd name="connsiteX42" fmla="*/ 149806 w 301870"/>
                <a:gd name="connsiteY42" fmla="*/ 8277 h 364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301870" h="364550">
                  <a:moveTo>
                    <a:pt x="200282" y="73115"/>
                  </a:moveTo>
                  <a:lnTo>
                    <a:pt x="146087" y="84633"/>
                  </a:lnTo>
                  <a:lnTo>
                    <a:pt x="105601" y="116625"/>
                  </a:lnTo>
                  <a:lnTo>
                    <a:pt x="82514" y="165233"/>
                  </a:lnTo>
                  <a:lnTo>
                    <a:pt x="78553" y="200319"/>
                  </a:lnTo>
                  <a:lnTo>
                    <a:pt x="78555" y="200332"/>
                  </a:lnTo>
                  <a:lnTo>
                    <a:pt x="92053" y="260408"/>
                  </a:lnTo>
                  <a:lnTo>
                    <a:pt x="129930" y="289526"/>
                  </a:lnTo>
                  <a:lnTo>
                    <a:pt x="130730" y="298055"/>
                  </a:lnTo>
                  <a:lnTo>
                    <a:pt x="129930" y="289526"/>
                  </a:lnTo>
                  <a:lnTo>
                    <a:pt x="146523" y="291432"/>
                  </a:lnTo>
                  <a:lnTo>
                    <a:pt x="191056" y="271984"/>
                  </a:lnTo>
                  <a:lnTo>
                    <a:pt x="219163" y="225927"/>
                  </a:lnTo>
                  <a:lnTo>
                    <a:pt x="226008" y="201312"/>
                  </a:lnTo>
                  <a:lnTo>
                    <a:pt x="226008" y="74438"/>
                  </a:lnTo>
                  <a:lnTo>
                    <a:pt x="215474" y="73261"/>
                  </a:lnTo>
                  <a:close/>
                  <a:moveTo>
                    <a:pt x="213911" y="0"/>
                  </a:moveTo>
                  <a:lnTo>
                    <a:pt x="235026" y="0"/>
                  </a:lnTo>
                  <a:lnTo>
                    <a:pt x="263499" y="2790"/>
                  </a:lnTo>
                  <a:lnTo>
                    <a:pt x="292655" y="7644"/>
                  </a:lnTo>
                  <a:lnTo>
                    <a:pt x="301870" y="9160"/>
                  </a:lnTo>
                  <a:lnTo>
                    <a:pt x="301870" y="357740"/>
                  </a:lnTo>
                  <a:lnTo>
                    <a:pt x="229438" y="357740"/>
                  </a:lnTo>
                  <a:lnTo>
                    <a:pt x="229438" y="316915"/>
                  </a:lnTo>
                  <a:lnTo>
                    <a:pt x="190400" y="350451"/>
                  </a:lnTo>
                  <a:lnTo>
                    <a:pt x="143092" y="364373"/>
                  </a:lnTo>
                  <a:lnTo>
                    <a:pt x="136968" y="364550"/>
                  </a:lnTo>
                  <a:lnTo>
                    <a:pt x="136968" y="364550"/>
                  </a:lnTo>
                  <a:lnTo>
                    <a:pt x="136968" y="364550"/>
                  </a:lnTo>
                  <a:lnTo>
                    <a:pt x="136965" y="364550"/>
                  </a:lnTo>
                  <a:lnTo>
                    <a:pt x="136965" y="364550"/>
                  </a:lnTo>
                  <a:lnTo>
                    <a:pt x="83938" y="354915"/>
                  </a:lnTo>
                  <a:lnTo>
                    <a:pt x="42596" y="327206"/>
                  </a:lnTo>
                  <a:lnTo>
                    <a:pt x="14435" y="283209"/>
                  </a:lnTo>
                  <a:lnTo>
                    <a:pt x="965" y="224723"/>
                  </a:lnTo>
                  <a:lnTo>
                    <a:pt x="0" y="201705"/>
                  </a:lnTo>
                  <a:lnTo>
                    <a:pt x="6193" y="152897"/>
                  </a:lnTo>
                  <a:lnTo>
                    <a:pt x="24572" y="106106"/>
                  </a:lnTo>
                  <a:lnTo>
                    <a:pt x="54836" y="64378"/>
                  </a:lnTo>
                  <a:lnTo>
                    <a:pt x="59041" y="88482"/>
                  </a:lnTo>
                  <a:lnTo>
                    <a:pt x="54836" y="64374"/>
                  </a:lnTo>
                  <a:lnTo>
                    <a:pt x="96680" y="30754"/>
                  </a:lnTo>
                  <a:lnTo>
                    <a:pt x="149806" y="8277"/>
                  </a:lnTo>
                  <a:close/>
                </a:path>
              </a:pathLst>
            </a:custGeom>
            <a:solidFill>
              <a:schemeClr val="tx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7" name="object 19">
              <a:extLst>
                <a:ext uri="{FF2B5EF4-FFF2-40B4-BE49-F238E27FC236}">
                  <a16:creationId xmlns:a16="http://schemas.microsoft.com/office/drawing/2014/main" id="{242E10D8-9206-4E07-8B6F-08AA6D000072}"/>
                </a:ext>
              </a:extLst>
            </p:cNvPr>
            <p:cNvSpPr/>
            <p:nvPr/>
          </p:nvSpPr>
          <p:spPr>
            <a:xfrm>
              <a:off x="2507020" y="5602079"/>
              <a:ext cx="283495" cy="507500"/>
            </a:xfrm>
            <a:custGeom>
              <a:avLst/>
              <a:gdLst/>
              <a:ahLst/>
              <a:cxnLst/>
              <a:rect l="l" t="t" r="r" b="b"/>
              <a:pathLst>
                <a:path w="73469" h="131521">
                  <a:moveTo>
                    <a:pt x="0" y="0"/>
                  </a:moveTo>
                  <a:lnTo>
                    <a:pt x="0" y="131521"/>
                  </a:lnTo>
                  <a:lnTo>
                    <a:pt x="19837" y="131521"/>
                  </a:lnTo>
                  <a:lnTo>
                    <a:pt x="19837" y="74879"/>
                  </a:lnTo>
                  <a:lnTo>
                    <a:pt x="22066" y="70983"/>
                  </a:lnTo>
                  <a:lnTo>
                    <a:pt x="32086" y="61734"/>
                  </a:lnTo>
                  <a:lnTo>
                    <a:pt x="44678" y="57594"/>
                  </a:lnTo>
                  <a:lnTo>
                    <a:pt x="50215" y="57594"/>
                  </a:lnTo>
                  <a:lnTo>
                    <a:pt x="53632" y="59855"/>
                  </a:lnTo>
                  <a:lnTo>
                    <a:pt x="53632" y="131521"/>
                  </a:lnTo>
                  <a:lnTo>
                    <a:pt x="73469" y="131521"/>
                  </a:lnTo>
                  <a:lnTo>
                    <a:pt x="73460" y="67029"/>
                  </a:lnTo>
                  <a:lnTo>
                    <a:pt x="70427" y="51294"/>
                  </a:lnTo>
                  <a:lnTo>
                    <a:pt x="61994" y="41808"/>
                  </a:lnTo>
                  <a:lnTo>
                    <a:pt x="48209" y="38633"/>
                  </a:lnTo>
                  <a:lnTo>
                    <a:pt x="42187" y="39230"/>
                  </a:lnTo>
                  <a:lnTo>
                    <a:pt x="29773" y="43970"/>
                  </a:lnTo>
                  <a:lnTo>
                    <a:pt x="19837" y="51384"/>
                  </a:lnTo>
                  <a:lnTo>
                    <a:pt x="1983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A06662FE-5CFB-40F9-BCB6-EC8CD84A98B0}"/>
                </a:ext>
              </a:extLst>
            </p:cNvPr>
            <p:cNvSpPr/>
            <p:nvPr/>
          </p:nvSpPr>
          <p:spPr>
            <a:xfrm>
              <a:off x="2118947" y="5751156"/>
              <a:ext cx="310741" cy="508187"/>
            </a:xfrm>
            <a:custGeom>
              <a:avLst/>
              <a:gdLst>
                <a:gd name="connsiteX0" fmla="*/ 177153 w 310741"/>
                <a:gd name="connsiteY0" fmla="*/ 0 h 508187"/>
                <a:gd name="connsiteX1" fmla="*/ 227868 w 310741"/>
                <a:gd name="connsiteY1" fmla="*/ 10175 h 508187"/>
                <a:gd name="connsiteX2" fmla="*/ 268214 w 310741"/>
                <a:gd name="connsiteY2" fmla="*/ 39038 h 508187"/>
                <a:gd name="connsiteX3" fmla="*/ 296178 w 310741"/>
                <a:gd name="connsiteY3" fmla="*/ 84089 h 508187"/>
                <a:gd name="connsiteX4" fmla="*/ 309761 w 310741"/>
                <a:gd name="connsiteY4" fmla="*/ 142833 h 508187"/>
                <a:gd name="connsiteX5" fmla="*/ 310741 w 310741"/>
                <a:gd name="connsiteY5" fmla="*/ 165588 h 508187"/>
                <a:gd name="connsiteX6" fmla="*/ 305069 w 310741"/>
                <a:gd name="connsiteY6" fmla="*/ 217144 h 508187"/>
                <a:gd name="connsiteX7" fmla="*/ 287743 w 310741"/>
                <a:gd name="connsiteY7" fmla="*/ 265617 h 508187"/>
                <a:gd name="connsiteX8" fmla="*/ 258301 w 310741"/>
                <a:gd name="connsiteY8" fmla="*/ 307762 h 508187"/>
                <a:gd name="connsiteX9" fmla="*/ 216288 w 310741"/>
                <a:gd name="connsiteY9" fmla="*/ 340334 h 508187"/>
                <a:gd name="connsiteX10" fmla="*/ 161240 w 310741"/>
                <a:gd name="connsiteY10" fmla="*/ 360086 h 508187"/>
                <a:gd name="connsiteX11" fmla="*/ 162804 w 310741"/>
                <a:gd name="connsiteY11" fmla="*/ 338942 h 508187"/>
                <a:gd name="connsiteX12" fmla="*/ 161240 w 310741"/>
                <a:gd name="connsiteY12" fmla="*/ 360082 h 508187"/>
                <a:gd name="connsiteX13" fmla="*/ 113840 w 310741"/>
                <a:gd name="connsiteY13" fmla="*/ 364546 h 508187"/>
                <a:gd name="connsiteX14" fmla="*/ 103942 w 310741"/>
                <a:gd name="connsiteY14" fmla="*/ 364546 h 508187"/>
                <a:gd name="connsiteX15" fmla="*/ 90564 w 310741"/>
                <a:gd name="connsiteY15" fmla="*/ 363616 h 508187"/>
                <a:gd name="connsiteX16" fmla="*/ 99385 w 310741"/>
                <a:gd name="connsiteY16" fmla="*/ 294812 h 508187"/>
                <a:gd name="connsiteX17" fmla="*/ 110460 w 310741"/>
                <a:gd name="connsiteY17" fmla="*/ 294812 h 508187"/>
                <a:gd name="connsiteX18" fmla="*/ 166831 w 310741"/>
                <a:gd name="connsiteY18" fmla="*/ 284513 h 508187"/>
                <a:gd name="connsiteX19" fmla="*/ 166831 w 310741"/>
                <a:gd name="connsiteY19" fmla="*/ 284514 h 508187"/>
                <a:gd name="connsiteX20" fmla="*/ 206363 w 310741"/>
                <a:gd name="connsiteY20" fmla="*/ 254315 h 508187"/>
                <a:gd name="connsiteX21" fmla="*/ 228084 w 310741"/>
                <a:gd name="connsiteY21" fmla="*/ 205263 h 508187"/>
                <a:gd name="connsiteX22" fmla="*/ 232186 w 310741"/>
                <a:gd name="connsiteY22" fmla="*/ 163528 h 508187"/>
                <a:gd name="connsiteX23" fmla="*/ 218310 w 310741"/>
                <a:gd name="connsiteY23" fmla="*/ 103749 h 508187"/>
                <a:gd name="connsiteX24" fmla="*/ 180653 w 310741"/>
                <a:gd name="connsiteY24" fmla="*/ 74681 h 508187"/>
                <a:gd name="connsiteX25" fmla="*/ 166958 w 310741"/>
                <a:gd name="connsiteY25" fmla="*/ 73165 h 508187"/>
                <a:gd name="connsiteX26" fmla="*/ 126357 w 310741"/>
                <a:gd name="connsiteY26" fmla="*/ 85852 h 508187"/>
                <a:gd name="connsiteX27" fmla="*/ 90957 w 310741"/>
                <a:gd name="connsiteY27" fmla="*/ 125381 h 508187"/>
                <a:gd name="connsiteX28" fmla="*/ 76545 w 310741"/>
                <a:gd name="connsiteY28" fmla="*/ 164118 h 508187"/>
                <a:gd name="connsiteX29" fmla="*/ 76545 w 310741"/>
                <a:gd name="connsiteY29" fmla="*/ 291923 h 508187"/>
                <a:gd name="connsiteX30" fmla="*/ 88013 w 310741"/>
                <a:gd name="connsiteY30" fmla="*/ 293836 h 508187"/>
                <a:gd name="connsiteX31" fmla="*/ 99381 w 310741"/>
                <a:gd name="connsiteY31" fmla="*/ 294817 h 508187"/>
                <a:gd name="connsiteX32" fmla="*/ 90560 w 310741"/>
                <a:gd name="connsiteY32" fmla="*/ 363621 h 508187"/>
                <a:gd name="connsiteX33" fmla="*/ 76545 w 310741"/>
                <a:gd name="connsiteY33" fmla="*/ 362000 h 508187"/>
                <a:gd name="connsiteX34" fmla="*/ 76545 w 310741"/>
                <a:gd name="connsiteY34" fmla="*/ 508187 h 508187"/>
                <a:gd name="connsiteX35" fmla="*/ 0 w 310741"/>
                <a:gd name="connsiteY35" fmla="*/ 508187 h 508187"/>
                <a:gd name="connsiteX36" fmla="*/ 0 w 310741"/>
                <a:gd name="connsiteY36" fmla="*/ 6810 h 508187"/>
                <a:gd name="connsiteX37" fmla="*/ 73165 w 310741"/>
                <a:gd name="connsiteY37" fmla="*/ 6810 h 508187"/>
                <a:gd name="connsiteX38" fmla="*/ 73165 w 310741"/>
                <a:gd name="connsiteY38" fmla="*/ 49985 h 508187"/>
                <a:gd name="connsiteX39" fmla="*/ 111740 w 310741"/>
                <a:gd name="connsiteY39" fmla="*/ 17306 h 508187"/>
                <a:gd name="connsiteX40" fmla="*/ 159017 w 310741"/>
                <a:gd name="connsiteY40" fmla="*/ 1235 h 508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310741" h="508187">
                  <a:moveTo>
                    <a:pt x="177153" y="0"/>
                  </a:moveTo>
                  <a:lnTo>
                    <a:pt x="227868" y="10175"/>
                  </a:lnTo>
                  <a:lnTo>
                    <a:pt x="268214" y="39038"/>
                  </a:lnTo>
                  <a:lnTo>
                    <a:pt x="296178" y="84089"/>
                  </a:lnTo>
                  <a:lnTo>
                    <a:pt x="309761" y="142833"/>
                  </a:lnTo>
                  <a:lnTo>
                    <a:pt x="310741" y="165588"/>
                  </a:lnTo>
                  <a:lnTo>
                    <a:pt x="305069" y="217144"/>
                  </a:lnTo>
                  <a:lnTo>
                    <a:pt x="287743" y="265617"/>
                  </a:lnTo>
                  <a:lnTo>
                    <a:pt x="258301" y="307762"/>
                  </a:lnTo>
                  <a:lnTo>
                    <a:pt x="216288" y="340334"/>
                  </a:lnTo>
                  <a:lnTo>
                    <a:pt x="161240" y="360086"/>
                  </a:lnTo>
                  <a:lnTo>
                    <a:pt x="162804" y="338942"/>
                  </a:lnTo>
                  <a:lnTo>
                    <a:pt x="161240" y="360082"/>
                  </a:lnTo>
                  <a:lnTo>
                    <a:pt x="113840" y="364546"/>
                  </a:lnTo>
                  <a:lnTo>
                    <a:pt x="103942" y="364546"/>
                  </a:lnTo>
                  <a:lnTo>
                    <a:pt x="90564" y="363616"/>
                  </a:lnTo>
                  <a:lnTo>
                    <a:pt x="99385" y="294812"/>
                  </a:lnTo>
                  <a:lnTo>
                    <a:pt x="110460" y="294812"/>
                  </a:lnTo>
                  <a:lnTo>
                    <a:pt x="166831" y="284513"/>
                  </a:lnTo>
                  <a:lnTo>
                    <a:pt x="166831" y="284514"/>
                  </a:lnTo>
                  <a:lnTo>
                    <a:pt x="206363" y="254315"/>
                  </a:lnTo>
                  <a:lnTo>
                    <a:pt x="228084" y="205263"/>
                  </a:lnTo>
                  <a:lnTo>
                    <a:pt x="232186" y="163528"/>
                  </a:lnTo>
                  <a:lnTo>
                    <a:pt x="218310" y="103749"/>
                  </a:lnTo>
                  <a:lnTo>
                    <a:pt x="180653" y="74681"/>
                  </a:lnTo>
                  <a:lnTo>
                    <a:pt x="166958" y="73165"/>
                  </a:lnTo>
                  <a:lnTo>
                    <a:pt x="126357" y="85852"/>
                  </a:lnTo>
                  <a:lnTo>
                    <a:pt x="90957" y="125381"/>
                  </a:lnTo>
                  <a:lnTo>
                    <a:pt x="76545" y="164118"/>
                  </a:lnTo>
                  <a:lnTo>
                    <a:pt x="76545" y="291923"/>
                  </a:lnTo>
                  <a:lnTo>
                    <a:pt x="88013" y="293836"/>
                  </a:lnTo>
                  <a:lnTo>
                    <a:pt x="99381" y="294817"/>
                  </a:lnTo>
                  <a:lnTo>
                    <a:pt x="90560" y="363621"/>
                  </a:lnTo>
                  <a:lnTo>
                    <a:pt x="76545" y="362000"/>
                  </a:lnTo>
                  <a:lnTo>
                    <a:pt x="76545" y="508187"/>
                  </a:lnTo>
                  <a:lnTo>
                    <a:pt x="0" y="508187"/>
                  </a:lnTo>
                  <a:lnTo>
                    <a:pt x="0" y="6810"/>
                  </a:lnTo>
                  <a:lnTo>
                    <a:pt x="73165" y="6810"/>
                  </a:lnTo>
                  <a:lnTo>
                    <a:pt x="73165" y="49985"/>
                  </a:lnTo>
                  <a:lnTo>
                    <a:pt x="111740" y="17306"/>
                  </a:lnTo>
                  <a:lnTo>
                    <a:pt x="159017" y="1235"/>
                  </a:lnTo>
                  <a:close/>
                </a:path>
              </a:pathLst>
            </a:custGeom>
            <a:solidFill>
              <a:schemeClr val="tx2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9" name="object 22">
              <a:extLst>
                <a:ext uri="{FF2B5EF4-FFF2-40B4-BE49-F238E27FC236}">
                  <a16:creationId xmlns:a16="http://schemas.microsoft.com/office/drawing/2014/main" id="{AC232D7C-D015-47E3-8B8E-B516BA0A0B09}"/>
                </a:ext>
              </a:extLst>
            </p:cNvPr>
            <p:cNvSpPr/>
            <p:nvPr/>
          </p:nvSpPr>
          <p:spPr>
            <a:xfrm>
              <a:off x="1925631" y="5600393"/>
              <a:ext cx="102761" cy="103498"/>
            </a:xfrm>
            <a:custGeom>
              <a:avLst/>
              <a:gdLst/>
              <a:ahLst/>
              <a:cxnLst/>
              <a:rect l="l" t="t" r="r" b="b"/>
              <a:pathLst>
                <a:path w="26631" h="26822">
                  <a:moveTo>
                    <a:pt x="13411" y="26822"/>
                  </a:moveTo>
                  <a:lnTo>
                    <a:pt x="20777" y="26822"/>
                  </a:lnTo>
                  <a:lnTo>
                    <a:pt x="26631" y="20967"/>
                  </a:lnTo>
                  <a:lnTo>
                    <a:pt x="26631" y="5854"/>
                  </a:lnTo>
                  <a:lnTo>
                    <a:pt x="20777" y="0"/>
                  </a:lnTo>
                  <a:lnTo>
                    <a:pt x="5854" y="0"/>
                  </a:lnTo>
                  <a:lnTo>
                    <a:pt x="0" y="5854"/>
                  </a:lnTo>
                  <a:lnTo>
                    <a:pt x="0" y="20967"/>
                  </a:lnTo>
                  <a:lnTo>
                    <a:pt x="5854" y="26822"/>
                  </a:lnTo>
                  <a:lnTo>
                    <a:pt x="13411" y="26822"/>
                  </a:lnTo>
                  <a:close/>
                </a:path>
              </a:pathLst>
            </a:custGeom>
            <a:solidFill>
              <a:schemeClr val="accent1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id="{8015745D-89FF-4625-834D-60286FDB1875}"/>
                </a:ext>
              </a:extLst>
            </p:cNvPr>
            <p:cNvSpPr/>
            <p:nvPr/>
          </p:nvSpPr>
          <p:spPr>
            <a:xfrm>
              <a:off x="-285750" y="5594350"/>
              <a:ext cx="661180" cy="665834"/>
            </a:xfrm>
            <a:custGeom>
              <a:avLst/>
              <a:gdLst>
                <a:gd name="connsiteX0" fmla="*/ 154514 w 661180"/>
                <a:gd name="connsiteY0" fmla="*/ 132704 h 665834"/>
                <a:gd name="connsiteX1" fmla="*/ 154209 w 661180"/>
                <a:gd name="connsiteY1" fmla="*/ 139507 h 665834"/>
                <a:gd name="connsiteX2" fmla="*/ 156779 w 661180"/>
                <a:gd name="connsiteY2" fmla="*/ 194135 h 665834"/>
                <a:gd name="connsiteX3" fmla="*/ 168266 w 661180"/>
                <a:gd name="connsiteY3" fmla="*/ 245533 h 665834"/>
                <a:gd name="connsiteX4" fmla="*/ 188590 w 661180"/>
                <a:gd name="connsiteY4" fmla="*/ 291436 h 665834"/>
                <a:gd name="connsiteX5" fmla="*/ 217681 w 661180"/>
                <a:gd name="connsiteY5" fmla="*/ 329595 h 665834"/>
                <a:gd name="connsiteX6" fmla="*/ 255465 w 661180"/>
                <a:gd name="connsiteY6" fmla="*/ 357740 h 665834"/>
                <a:gd name="connsiteX7" fmla="*/ 261735 w 661180"/>
                <a:gd name="connsiteY7" fmla="*/ 361070 h 665834"/>
                <a:gd name="connsiteX8" fmla="*/ 274820 w 661180"/>
                <a:gd name="connsiteY8" fmla="*/ 366264 h 665834"/>
                <a:gd name="connsiteX9" fmla="*/ 271880 w 661180"/>
                <a:gd name="connsiteY9" fmla="*/ 393854 h 665834"/>
                <a:gd name="connsiteX10" fmla="*/ 275603 w 661180"/>
                <a:gd name="connsiteY10" fmla="*/ 421544 h 665834"/>
                <a:gd name="connsiteX11" fmla="*/ 288885 w 661180"/>
                <a:gd name="connsiteY11" fmla="*/ 449184 h 665834"/>
                <a:gd name="connsiteX12" fmla="*/ 298578 w 661180"/>
                <a:gd name="connsiteY12" fmla="*/ 468010 h 665834"/>
                <a:gd name="connsiteX13" fmla="*/ 324995 w 661180"/>
                <a:gd name="connsiteY13" fmla="*/ 514546 h 665834"/>
                <a:gd name="connsiteX14" fmla="*/ 350273 w 661180"/>
                <a:gd name="connsiteY14" fmla="*/ 541191 h 665834"/>
                <a:gd name="connsiteX15" fmla="*/ 383149 w 661180"/>
                <a:gd name="connsiteY15" fmla="*/ 551474 h 665834"/>
                <a:gd name="connsiteX16" fmla="*/ 432367 w 661180"/>
                <a:gd name="connsiteY16" fmla="*/ 548916 h 665834"/>
                <a:gd name="connsiteX17" fmla="*/ 506666 w 661180"/>
                <a:gd name="connsiteY17" fmla="*/ 537050 h 665834"/>
                <a:gd name="connsiteX18" fmla="*/ 490417 w 661180"/>
                <a:gd name="connsiteY18" fmla="*/ 531316 h 665834"/>
                <a:gd name="connsiteX19" fmla="*/ 441616 w 661180"/>
                <a:gd name="connsiteY19" fmla="*/ 508218 h 665834"/>
                <a:gd name="connsiteX20" fmla="*/ 399387 w 661180"/>
                <a:gd name="connsiteY20" fmla="*/ 478710 h 665834"/>
                <a:gd name="connsiteX21" fmla="*/ 365635 w 661180"/>
                <a:gd name="connsiteY21" fmla="*/ 443758 h 665834"/>
                <a:gd name="connsiteX22" fmla="*/ 342251 w 661180"/>
                <a:gd name="connsiteY22" fmla="*/ 404342 h 665834"/>
                <a:gd name="connsiteX23" fmla="*/ 338477 w 661180"/>
                <a:gd name="connsiteY23" fmla="*/ 395424 h 665834"/>
                <a:gd name="connsiteX24" fmla="*/ 333187 w 661180"/>
                <a:gd name="connsiteY24" fmla="*/ 377535 h 665834"/>
                <a:gd name="connsiteX25" fmla="*/ 352665 w 661180"/>
                <a:gd name="connsiteY25" fmla="*/ 377211 h 665834"/>
                <a:gd name="connsiteX26" fmla="*/ 402045 w 661180"/>
                <a:gd name="connsiteY26" fmla="*/ 368583 h 665834"/>
                <a:gd name="connsiteX27" fmla="*/ 448458 w 661180"/>
                <a:gd name="connsiteY27" fmla="*/ 350173 h 665834"/>
                <a:gd name="connsiteX28" fmla="*/ 489024 w 661180"/>
                <a:gd name="connsiteY28" fmla="*/ 323730 h 665834"/>
                <a:gd name="connsiteX29" fmla="*/ 466524 w 661180"/>
                <a:gd name="connsiteY29" fmla="*/ 328194 h 665834"/>
                <a:gd name="connsiteX30" fmla="*/ 415732 w 661180"/>
                <a:gd name="connsiteY30" fmla="*/ 332879 h 665834"/>
                <a:gd name="connsiteX31" fmla="*/ 368486 w 661180"/>
                <a:gd name="connsiteY31" fmla="*/ 329317 h 665834"/>
                <a:gd name="connsiteX32" fmla="*/ 324856 w 661180"/>
                <a:gd name="connsiteY32" fmla="*/ 317556 h 665834"/>
                <a:gd name="connsiteX33" fmla="*/ 323775 w 661180"/>
                <a:gd name="connsiteY33" fmla="*/ 265120 h 665834"/>
                <a:gd name="connsiteX34" fmla="*/ 337400 w 661180"/>
                <a:gd name="connsiteY34" fmla="*/ 224148 h 665834"/>
                <a:gd name="connsiteX35" fmla="*/ 319708 w 661180"/>
                <a:gd name="connsiteY35" fmla="*/ 249928 h 665834"/>
                <a:gd name="connsiteX36" fmla="*/ 304127 w 661180"/>
                <a:gd name="connsiteY36" fmla="*/ 276048 h 665834"/>
                <a:gd name="connsiteX37" fmla="*/ 292709 w 661180"/>
                <a:gd name="connsiteY37" fmla="*/ 302264 h 665834"/>
                <a:gd name="connsiteX38" fmla="*/ 269823 w 661180"/>
                <a:gd name="connsiteY38" fmla="*/ 289082 h 665834"/>
                <a:gd name="connsiteX39" fmla="*/ 248797 w 661180"/>
                <a:gd name="connsiteY39" fmla="*/ 271734 h 665834"/>
                <a:gd name="connsiteX40" fmla="*/ 229832 w 661180"/>
                <a:gd name="connsiteY40" fmla="*/ 250025 h 665834"/>
                <a:gd name="connsiteX41" fmla="*/ 197747 w 661180"/>
                <a:gd name="connsiteY41" fmla="*/ 212418 h 665834"/>
                <a:gd name="connsiteX42" fmla="*/ 176416 w 661180"/>
                <a:gd name="connsiteY42" fmla="*/ 180329 h 665834"/>
                <a:gd name="connsiteX43" fmla="*/ 347742 w 661180"/>
                <a:gd name="connsiteY43" fmla="*/ 128784 h 665834"/>
                <a:gd name="connsiteX44" fmla="*/ 332596 w 661180"/>
                <a:gd name="connsiteY44" fmla="*/ 143925 h 665834"/>
                <a:gd name="connsiteX45" fmla="*/ 332596 w 661180"/>
                <a:gd name="connsiteY45" fmla="*/ 181270 h 665834"/>
                <a:gd name="connsiteX46" fmla="*/ 347742 w 661180"/>
                <a:gd name="connsiteY46" fmla="*/ 196412 h 665834"/>
                <a:gd name="connsiteX47" fmla="*/ 385082 w 661180"/>
                <a:gd name="connsiteY47" fmla="*/ 196412 h 665834"/>
                <a:gd name="connsiteX48" fmla="*/ 400224 w 661180"/>
                <a:gd name="connsiteY48" fmla="*/ 181270 h 665834"/>
                <a:gd name="connsiteX49" fmla="*/ 400224 w 661180"/>
                <a:gd name="connsiteY49" fmla="*/ 162598 h 665834"/>
                <a:gd name="connsiteX50" fmla="*/ 400224 w 661180"/>
                <a:gd name="connsiteY50" fmla="*/ 143925 h 665834"/>
                <a:gd name="connsiteX51" fmla="*/ 385082 w 661180"/>
                <a:gd name="connsiteY51" fmla="*/ 128784 h 665834"/>
                <a:gd name="connsiteX52" fmla="*/ 332940 w 661180"/>
                <a:gd name="connsiteY52" fmla="*/ 0 h 665834"/>
                <a:gd name="connsiteX53" fmla="*/ 363601 w 661180"/>
                <a:gd name="connsiteY53" fmla="*/ 1373 h 665834"/>
                <a:gd name="connsiteX54" fmla="*/ 418097 w 661180"/>
                <a:gd name="connsiteY54" fmla="*/ 10924 h 665834"/>
                <a:gd name="connsiteX55" fmla="*/ 468974 w 661180"/>
                <a:gd name="connsiteY55" fmla="*/ 28959 h 665834"/>
                <a:gd name="connsiteX56" fmla="*/ 515491 w 661180"/>
                <a:gd name="connsiteY56" fmla="*/ 54766 h 665834"/>
                <a:gd name="connsiteX57" fmla="*/ 556899 w 661180"/>
                <a:gd name="connsiteY57" fmla="*/ 87631 h 665834"/>
                <a:gd name="connsiteX58" fmla="*/ 592449 w 661180"/>
                <a:gd name="connsiteY58" fmla="*/ 126843 h 665834"/>
                <a:gd name="connsiteX59" fmla="*/ 621401 w 661180"/>
                <a:gd name="connsiteY59" fmla="*/ 171685 h 665834"/>
                <a:gd name="connsiteX60" fmla="*/ 643001 w 661180"/>
                <a:gd name="connsiteY60" fmla="*/ 221451 h 665834"/>
                <a:gd name="connsiteX61" fmla="*/ 656511 w 661180"/>
                <a:gd name="connsiteY61" fmla="*/ 275426 h 665834"/>
                <a:gd name="connsiteX62" fmla="*/ 661180 w 661180"/>
                <a:gd name="connsiteY62" fmla="*/ 332894 h 665834"/>
                <a:gd name="connsiteX63" fmla="*/ 659798 w 661180"/>
                <a:gd name="connsiteY63" fmla="*/ 364350 h 665834"/>
                <a:gd name="connsiteX64" fmla="*/ 650260 w 661180"/>
                <a:gd name="connsiteY64" fmla="*/ 420027 h 665834"/>
                <a:gd name="connsiteX65" fmla="*/ 632286 w 661180"/>
                <a:gd name="connsiteY65" fmla="*/ 471819 h 665834"/>
                <a:gd name="connsiteX66" fmla="*/ 606626 w 661180"/>
                <a:gd name="connsiteY66" fmla="*/ 519018 h 665834"/>
                <a:gd name="connsiteX67" fmla="*/ 574020 w 661180"/>
                <a:gd name="connsiteY67" fmla="*/ 560912 h 665834"/>
                <a:gd name="connsiteX68" fmla="*/ 535213 w 661180"/>
                <a:gd name="connsiteY68" fmla="*/ 596783 h 665834"/>
                <a:gd name="connsiteX69" fmla="*/ 490957 w 661180"/>
                <a:gd name="connsiteY69" fmla="*/ 625928 h 665834"/>
                <a:gd name="connsiteX70" fmla="*/ 441998 w 661180"/>
                <a:gd name="connsiteY70" fmla="*/ 647625 h 665834"/>
                <a:gd name="connsiteX71" fmla="*/ 389076 w 661180"/>
                <a:gd name="connsiteY71" fmla="*/ 661165 h 665834"/>
                <a:gd name="connsiteX72" fmla="*/ 332940 w 661180"/>
                <a:gd name="connsiteY72" fmla="*/ 665834 h 665834"/>
                <a:gd name="connsiteX73" fmla="*/ 297853 w 661180"/>
                <a:gd name="connsiteY73" fmla="*/ 664113 h 665834"/>
                <a:gd name="connsiteX74" fmla="*/ 242781 w 661180"/>
                <a:gd name="connsiteY74" fmla="*/ 654104 h 665834"/>
                <a:gd name="connsiteX75" fmla="*/ 191573 w 661180"/>
                <a:gd name="connsiteY75" fmla="*/ 635767 h 665834"/>
                <a:gd name="connsiteX76" fmla="*/ 144933 w 661180"/>
                <a:gd name="connsiteY76" fmla="*/ 609802 h 665834"/>
                <a:gd name="connsiteX77" fmla="*/ 103552 w 661180"/>
                <a:gd name="connsiteY77" fmla="*/ 576907 h 665834"/>
                <a:gd name="connsiteX78" fmla="*/ 68133 w 661180"/>
                <a:gd name="connsiteY78" fmla="*/ 537779 h 665834"/>
                <a:gd name="connsiteX79" fmla="*/ 39370 w 661180"/>
                <a:gd name="connsiteY79" fmla="*/ 493119 h 665834"/>
                <a:gd name="connsiteX80" fmla="*/ 17962 w 661180"/>
                <a:gd name="connsiteY80" fmla="*/ 443619 h 665834"/>
                <a:gd name="connsiteX81" fmla="*/ 4603 w 661180"/>
                <a:gd name="connsiteY81" fmla="*/ 389976 h 665834"/>
                <a:gd name="connsiteX82" fmla="*/ 0 w 661180"/>
                <a:gd name="connsiteY82" fmla="*/ 332894 h 665834"/>
                <a:gd name="connsiteX83" fmla="*/ 1717 w 661180"/>
                <a:gd name="connsiteY83" fmla="*/ 297849 h 665834"/>
                <a:gd name="connsiteX84" fmla="*/ 11723 w 661180"/>
                <a:gd name="connsiteY84" fmla="*/ 242782 h 665834"/>
                <a:gd name="connsiteX85" fmla="*/ 30055 w 661180"/>
                <a:gd name="connsiteY85" fmla="*/ 191581 h 665834"/>
                <a:gd name="connsiteX86" fmla="*/ 56017 w 661180"/>
                <a:gd name="connsiteY86" fmla="*/ 144940 h 665834"/>
                <a:gd name="connsiteX87" fmla="*/ 88912 w 661180"/>
                <a:gd name="connsiteY87" fmla="*/ 103560 h 665834"/>
                <a:gd name="connsiteX88" fmla="*/ 128039 w 661180"/>
                <a:gd name="connsiteY88" fmla="*/ 68141 h 665834"/>
                <a:gd name="connsiteX89" fmla="*/ 172704 w 661180"/>
                <a:gd name="connsiteY89" fmla="*/ 39374 h 665834"/>
                <a:gd name="connsiteX90" fmla="*/ 222207 w 661180"/>
                <a:gd name="connsiteY90" fmla="*/ 17962 h 665834"/>
                <a:gd name="connsiteX91" fmla="*/ 275854 w 661180"/>
                <a:gd name="connsiteY91" fmla="*/ 4607 h 665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661180" h="665834">
                  <a:moveTo>
                    <a:pt x="154514" y="132704"/>
                  </a:moveTo>
                  <a:lnTo>
                    <a:pt x="154209" y="139507"/>
                  </a:lnTo>
                  <a:lnTo>
                    <a:pt x="156779" y="194135"/>
                  </a:lnTo>
                  <a:lnTo>
                    <a:pt x="168266" y="245533"/>
                  </a:lnTo>
                  <a:lnTo>
                    <a:pt x="188590" y="291436"/>
                  </a:lnTo>
                  <a:lnTo>
                    <a:pt x="217681" y="329595"/>
                  </a:lnTo>
                  <a:lnTo>
                    <a:pt x="255465" y="357740"/>
                  </a:lnTo>
                  <a:lnTo>
                    <a:pt x="261735" y="361070"/>
                  </a:lnTo>
                  <a:lnTo>
                    <a:pt x="274820" y="366264"/>
                  </a:lnTo>
                  <a:lnTo>
                    <a:pt x="271880" y="393854"/>
                  </a:lnTo>
                  <a:lnTo>
                    <a:pt x="275603" y="421544"/>
                  </a:lnTo>
                  <a:lnTo>
                    <a:pt x="288885" y="449184"/>
                  </a:lnTo>
                  <a:lnTo>
                    <a:pt x="298578" y="468010"/>
                  </a:lnTo>
                  <a:lnTo>
                    <a:pt x="324995" y="514546"/>
                  </a:lnTo>
                  <a:lnTo>
                    <a:pt x="350273" y="541191"/>
                  </a:lnTo>
                  <a:lnTo>
                    <a:pt x="383149" y="551474"/>
                  </a:lnTo>
                  <a:lnTo>
                    <a:pt x="432367" y="548916"/>
                  </a:lnTo>
                  <a:lnTo>
                    <a:pt x="506666" y="537050"/>
                  </a:lnTo>
                  <a:lnTo>
                    <a:pt x="490417" y="531316"/>
                  </a:lnTo>
                  <a:lnTo>
                    <a:pt x="441616" y="508218"/>
                  </a:lnTo>
                  <a:lnTo>
                    <a:pt x="399387" y="478710"/>
                  </a:lnTo>
                  <a:lnTo>
                    <a:pt x="365635" y="443758"/>
                  </a:lnTo>
                  <a:lnTo>
                    <a:pt x="342251" y="404342"/>
                  </a:lnTo>
                  <a:lnTo>
                    <a:pt x="338477" y="395424"/>
                  </a:lnTo>
                  <a:lnTo>
                    <a:pt x="333187" y="377535"/>
                  </a:lnTo>
                  <a:lnTo>
                    <a:pt x="352665" y="377211"/>
                  </a:lnTo>
                  <a:lnTo>
                    <a:pt x="402045" y="368583"/>
                  </a:lnTo>
                  <a:lnTo>
                    <a:pt x="448458" y="350173"/>
                  </a:lnTo>
                  <a:lnTo>
                    <a:pt x="489024" y="323730"/>
                  </a:lnTo>
                  <a:lnTo>
                    <a:pt x="466524" y="328194"/>
                  </a:lnTo>
                  <a:lnTo>
                    <a:pt x="415732" y="332879"/>
                  </a:lnTo>
                  <a:lnTo>
                    <a:pt x="368486" y="329317"/>
                  </a:lnTo>
                  <a:lnTo>
                    <a:pt x="324856" y="317556"/>
                  </a:lnTo>
                  <a:lnTo>
                    <a:pt x="323775" y="265120"/>
                  </a:lnTo>
                  <a:lnTo>
                    <a:pt x="337400" y="224148"/>
                  </a:lnTo>
                  <a:lnTo>
                    <a:pt x="319708" y="249928"/>
                  </a:lnTo>
                  <a:lnTo>
                    <a:pt x="304127" y="276048"/>
                  </a:lnTo>
                  <a:lnTo>
                    <a:pt x="292709" y="302264"/>
                  </a:lnTo>
                  <a:lnTo>
                    <a:pt x="269823" y="289082"/>
                  </a:lnTo>
                  <a:lnTo>
                    <a:pt x="248797" y="271734"/>
                  </a:lnTo>
                  <a:lnTo>
                    <a:pt x="229832" y="250025"/>
                  </a:lnTo>
                  <a:lnTo>
                    <a:pt x="197747" y="212418"/>
                  </a:lnTo>
                  <a:lnTo>
                    <a:pt x="176416" y="180329"/>
                  </a:lnTo>
                  <a:close/>
                  <a:moveTo>
                    <a:pt x="347742" y="128784"/>
                  </a:moveTo>
                  <a:lnTo>
                    <a:pt x="332596" y="143925"/>
                  </a:lnTo>
                  <a:lnTo>
                    <a:pt x="332596" y="181270"/>
                  </a:lnTo>
                  <a:lnTo>
                    <a:pt x="347742" y="196412"/>
                  </a:lnTo>
                  <a:lnTo>
                    <a:pt x="385082" y="196412"/>
                  </a:lnTo>
                  <a:lnTo>
                    <a:pt x="400224" y="181270"/>
                  </a:lnTo>
                  <a:lnTo>
                    <a:pt x="400224" y="162598"/>
                  </a:lnTo>
                  <a:lnTo>
                    <a:pt x="400224" y="143925"/>
                  </a:lnTo>
                  <a:lnTo>
                    <a:pt x="385082" y="128784"/>
                  </a:lnTo>
                  <a:close/>
                  <a:moveTo>
                    <a:pt x="332940" y="0"/>
                  </a:moveTo>
                  <a:lnTo>
                    <a:pt x="363601" y="1373"/>
                  </a:lnTo>
                  <a:lnTo>
                    <a:pt x="418097" y="10924"/>
                  </a:lnTo>
                  <a:lnTo>
                    <a:pt x="468974" y="28959"/>
                  </a:lnTo>
                  <a:lnTo>
                    <a:pt x="515491" y="54766"/>
                  </a:lnTo>
                  <a:lnTo>
                    <a:pt x="556899" y="87631"/>
                  </a:lnTo>
                  <a:lnTo>
                    <a:pt x="592449" y="126843"/>
                  </a:lnTo>
                  <a:lnTo>
                    <a:pt x="621401" y="171685"/>
                  </a:lnTo>
                  <a:lnTo>
                    <a:pt x="643001" y="221451"/>
                  </a:lnTo>
                  <a:lnTo>
                    <a:pt x="656511" y="275426"/>
                  </a:lnTo>
                  <a:lnTo>
                    <a:pt x="661180" y="332894"/>
                  </a:lnTo>
                  <a:lnTo>
                    <a:pt x="659798" y="364350"/>
                  </a:lnTo>
                  <a:lnTo>
                    <a:pt x="650260" y="420027"/>
                  </a:lnTo>
                  <a:lnTo>
                    <a:pt x="632286" y="471819"/>
                  </a:lnTo>
                  <a:lnTo>
                    <a:pt x="606626" y="519018"/>
                  </a:lnTo>
                  <a:lnTo>
                    <a:pt x="574020" y="560912"/>
                  </a:lnTo>
                  <a:lnTo>
                    <a:pt x="535213" y="596783"/>
                  </a:lnTo>
                  <a:lnTo>
                    <a:pt x="490957" y="625928"/>
                  </a:lnTo>
                  <a:lnTo>
                    <a:pt x="441998" y="647625"/>
                  </a:lnTo>
                  <a:lnTo>
                    <a:pt x="389076" y="661165"/>
                  </a:lnTo>
                  <a:lnTo>
                    <a:pt x="332940" y="665834"/>
                  </a:lnTo>
                  <a:lnTo>
                    <a:pt x="297853" y="664113"/>
                  </a:lnTo>
                  <a:lnTo>
                    <a:pt x="242781" y="654104"/>
                  </a:lnTo>
                  <a:lnTo>
                    <a:pt x="191573" y="635767"/>
                  </a:lnTo>
                  <a:lnTo>
                    <a:pt x="144933" y="609802"/>
                  </a:lnTo>
                  <a:lnTo>
                    <a:pt x="103552" y="576907"/>
                  </a:lnTo>
                  <a:lnTo>
                    <a:pt x="68133" y="537779"/>
                  </a:lnTo>
                  <a:lnTo>
                    <a:pt x="39370" y="493119"/>
                  </a:lnTo>
                  <a:lnTo>
                    <a:pt x="17962" y="443619"/>
                  </a:lnTo>
                  <a:lnTo>
                    <a:pt x="4603" y="389976"/>
                  </a:lnTo>
                  <a:lnTo>
                    <a:pt x="0" y="332894"/>
                  </a:lnTo>
                  <a:lnTo>
                    <a:pt x="1717" y="297849"/>
                  </a:lnTo>
                  <a:lnTo>
                    <a:pt x="11723" y="242782"/>
                  </a:lnTo>
                  <a:lnTo>
                    <a:pt x="30055" y="191581"/>
                  </a:lnTo>
                  <a:lnTo>
                    <a:pt x="56017" y="144940"/>
                  </a:lnTo>
                  <a:lnTo>
                    <a:pt x="88912" y="103560"/>
                  </a:lnTo>
                  <a:lnTo>
                    <a:pt x="128039" y="68141"/>
                  </a:lnTo>
                  <a:lnTo>
                    <a:pt x="172704" y="39374"/>
                  </a:lnTo>
                  <a:lnTo>
                    <a:pt x="222207" y="17962"/>
                  </a:lnTo>
                  <a:lnTo>
                    <a:pt x="275854" y="460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2FBC8EB-F3CB-48E5-AC91-8518E356DAA7}"/>
                </a:ext>
              </a:extLst>
            </p:cNvPr>
            <p:cNvSpPr/>
            <p:nvPr/>
          </p:nvSpPr>
          <p:spPr>
            <a:xfrm>
              <a:off x="1943098" y="5758299"/>
              <a:ext cx="76200" cy="3492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263413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61" r:id="rId3"/>
    <p:sldLayoutId id="2147483662" r:id="rId4"/>
    <p:sldLayoutId id="2147483663" r:id="rId5"/>
    <p:sldLayoutId id="2147483664" r:id="rId6"/>
    <p:sldLayoutId id="2147483650" r:id="rId7"/>
    <p:sldLayoutId id="2147483660" r:id="rId8"/>
    <p:sldLayoutId id="2147483665" r:id="rId9"/>
    <p:sldLayoutId id="2147483669" r:id="rId10"/>
    <p:sldLayoutId id="2147483673" r:id="rId11"/>
    <p:sldLayoutId id="2147483677" r:id="rId12"/>
  </p:sldLayoutIdLst>
  <p:hf hdr="0"/>
  <p:txStyles>
    <p:titleStyle>
      <a:lvl1pPr algn="l" defTabSz="685800" rtl="0" eaLnBrk="1" latinLnBrk="0" hangingPunct="1">
        <a:lnSpc>
          <a:spcPct val="80000"/>
        </a:lnSpc>
        <a:spcBef>
          <a:spcPts val="0"/>
        </a:spcBef>
        <a:buNone/>
        <a:defRPr sz="33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6858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5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9388" indent="-179388" algn="l" defTabSz="6858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200" b="1" kern="1200">
          <a:solidFill>
            <a:schemeClr val="accent1"/>
          </a:solidFill>
          <a:latin typeface="+mn-lt"/>
          <a:ea typeface="+mn-ea"/>
          <a:cs typeface="+mn-cs"/>
        </a:defRPr>
      </a:lvl2pPr>
      <a:lvl3pPr marL="179388" indent="-179388" algn="l" defTabSz="6858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358775" indent="-179388" algn="l" defTabSz="6858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536575" indent="-177800" algn="l" defTabSz="6858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hyperlink" Target="mailto:entreprises.auvergne-rhone-alpes@agefiph.asso.fr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qSrbzfAPXI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agefiph.fr/sites/default/files/medias/fichiers/2022-05/Livre%20blanc%202022_Emploi_leboncoin-Make%204%201.pdf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7B3BFA72-9080-0400-9D6B-73661DAE9F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0242" y="2002121"/>
            <a:ext cx="8463516" cy="1077322"/>
          </a:xfrm>
        </p:spPr>
        <p:txBody>
          <a:bodyPr/>
          <a:lstStyle/>
          <a:p>
            <a:r>
              <a:rPr lang="fr-FR" dirty="0"/>
              <a:t>Recruter inclusif: de l’offre d’emploi à l’intégration de travailleurs handicapés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80477A6-B72D-7553-A140-AA14540A4E1D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396038"/>
            <a:ext cx="2012950" cy="168275"/>
          </a:xfrm>
        </p:spPr>
        <p:txBody>
          <a:bodyPr/>
          <a:lstStyle/>
          <a:p>
            <a:pPr marL="9525">
              <a:spcBef>
                <a:spcPts val="90"/>
              </a:spcBef>
            </a:pPr>
            <a:r>
              <a:rPr lang="fr-FR"/>
              <a:t>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396327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105FC06A-4705-4EEA-96A1-FCBA6C5200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9480" y="1529176"/>
            <a:ext cx="3384000" cy="2867449"/>
          </a:xfrm>
        </p:spPr>
        <p:txBody>
          <a:bodyPr/>
          <a:lstStyle/>
          <a:p>
            <a:pPr marL="0" indent="0">
              <a:buNone/>
            </a:pPr>
            <a:r>
              <a:rPr lang="fr-FR" sz="2000" dirty="0">
                <a:solidFill>
                  <a:srgbClr val="F27435"/>
                </a:solidFill>
              </a:rPr>
              <a:t>Les </a:t>
            </a:r>
            <a:r>
              <a:rPr lang="fr-FR" sz="2000" dirty="0" err="1">
                <a:solidFill>
                  <a:srgbClr val="F27435"/>
                </a:solidFill>
              </a:rPr>
              <a:t>jobboards</a:t>
            </a:r>
            <a:r>
              <a:rPr lang="fr-FR" sz="2000" dirty="0">
                <a:solidFill>
                  <a:srgbClr val="F27435"/>
                </a:solidFill>
              </a:rPr>
              <a:t> ou forums virtuels</a:t>
            </a:r>
          </a:p>
          <a:p>
            <a:pPr marL="0" indent="0">
              <a:buNone/>
            </a:pPr>
            <a:r>
              <a:rPr lang="fr-FR" sz="1800" b="0" dirty="0"/>
              <a:t>L’espace emploi de l’</a:t>
            </a:r>
            <a:r>
              <a:rPr lang="fr-FR" sz="1800" b="0" dirty="0" err="1"/>
              <a:t>Agefiph</a:t>
            </a:r>
            <a:endParaRPr lang="fr-FR" sz="1800" b="0" dirty="0"/>
          </a:p>
          <a:p>
            <a:pPr marL="0" indent="0">
              <a:buNone/>
            </a:pPr>
            <a:r>
              <a:rPr lang="fr-FR" sz="1800" b="0" dirty="0"/>
              <a:t>Handicap.fr</a:t>
            </a:r>
          </a:p>
          <a:p>
            <a:pPr marL="0" indent="0">
              <a:buNone/>
            </a:pPr>
            <a:r>
              <a:rPr lang="fr-FR" sz="1800" b="0" dirty="0"/>
              <a:t>Hanploi.thransition.com</a:t>
            </a:r>
          </a:p>
          <a:p>
            <a:pPr marL="0" indent="0">
              <a:buNone/>
            </a:pPr>
            <a:r>
              <a:rPr lang="fr-FR" sz="1800" b="0" dirty="0"/>
              <a:t>Handicv.com</a:t>
            </a:r>
          </a:p>
          <a:p>
            <a:pPr marL="0" indent="0">
              <a:buNone/>
            </a:pPr>
            <a:r>
              <a:rPr lang="fr-FR" sz="1800" b="0" dirty="0"/>
              <a:t>Hello Handicap</a:t>
            </a:r>
          </a:p>
          <a:p>
            <a:pPr marL="0" indent="0">
              <a:buNone/>
            </a:pPr>
            <a:r>
              <a:rPr lang="fr-FR" sz="1800" b="0" dirty="0"/>
              <a:t>Talents Handicap</a:t>
            </a:r>
          </a:p>
          <a:p>
            <a:pPr marL="0" indent="0">
              <a:buNone/>
            </a:pPr>
            <a:endParaRPr lang="fr-FR" sz="1800" b="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0E75AC8-BF8E-47B9-9464-BBC50175BE3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521450"/>
            <a:ext cx="596900" cy="314325"/>
          </a:xfrm>
        </p:spPr>
        <p:txBody>
          <a:bodyPr/>
          <a:lstStyle/>
          <a:p>
            <a:fld id="{1039FB2B-5D80-4CA2-9F89-7414E070B622}" type="slidenum">
              <a:rPr lang="fr-FR" smtClean="0"/>
              <a:pPr/>
              <a:t>10</a:t>
            </a:fld>
            <a:endParaRPr lang="fr-FR" sz="1400" dirty="0"/>
          </a:p>
        </p:txBody>
      </p:sp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59C576D9-06BC-4F81-8A2F-F3AC8BC11F7A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5082000" y="1410424"/>
            <a:ext cx="4128690" cy="4465638"/>
          </a:xfrm>
        </p:spPr>
        <p:txBody>
          <a:bodyPr/>
          <a:lstStyle/>
          <a:p>
            <a:pPr marL="0" indent="0">
              <a:buNone/>
            </a:pPr>
            <a:r>
              <a:rPr lang="fr-FR" sz="2000" dirty="0">
                <a:solidFill>
                  <a:srgbClr val="F27435"/>
                </a:solidFill>
              </a:rPr>
              <a:t>Mais aussi…</a:t>
            </a:r>
            <a:endParaRPr lang="fr-FR" sz="1800" b="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r-FR" sz="1800" b="0" dirty="0"/>
              <a:t>Les acteurs de la formation: beaucoup d’organismes de formation ont des référents handicap, obligatoire pour les CFA</a:t>
            </a:r>
          </a:p>
          <a:p>
            <a:pPr marL="0" lvl="1" indent="0">
              <a:buClr>
                <a:schemeClr val="bg1"/>
              </a:buClr>
              <a:buNone/>
            </a:pPr>
            <a:r>
              <a:rPr lang="fr-FR" sz="1800" b="0" dirty="0">
                <a:solidFill>
                  <a:schemeClr val="tx1"/>
                </a:solidFill>
              </a:rPr>
              <a:t>Chambres consulaires, fédérations d’employeurs, Missions locales, …</a:t>
            </a:r>
          </a:p>
          <a:p>
            <a:pPr marL="0" lvl="1" indent="0">
              <a:buClr>
                <a:schemeClr val="bg1"/>
              </a:buClr>
              <a:buNone/>
            </a:pPr>
            <a:r>
              <a:rPr lang="fr-FR" sz="1800" b="0" dirty="0">
                <a:solidFill>
                  <a:schemeClr val="tx1"/>
                </a:solidFill>
              </a:rPr>
              <a:t>Chargés de mission handicap des universités, des écoles</a:t>
            </a:r>
          </a:p>
          <a:p>
            <a:pPr marL="0" lvl="1" indent="0">
              <a:buClr>
                <a:schemeClr val="bg1"/>
              </a:buClr>
              <a:buNone/>
            </a:pPr>
            <a:r>
              <a:rPr lang="fr-FR" sz="1800" b="0" dirty="0">
                <a:solidFill>
                  <a:schemeClr val="tx1"/>
                </a:solidFill>
              </a:rPr>
              <a:t>Référents handicaps des organismes de formation</a:t>
            </a:r>
            <a:endParaRPr lang="fr-FR" sz="1800" b="0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777E67B-1D66-4067-9B28-C099BFE4C491}"/>
              </a:ext>
            </a:extLst>
          </p:cNvPr>
          <p:cNvSpPr txBox="1"/>
          <p:nvPr/>
        </p:nvSpPr>
        <p:spPr>
          <a:xfrm>
            <a:off x="360960" y="1304027"/>
            <a:ext cx="86926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00" dirty="0">
                <a:solidFill>
                  <a:srgbClr val="F27435"/>
                </a:solidFill>
                <a:latin typeface="Aharoni" panose="02010803020104030203" pitchFamily="2" charset="-79"/>
                <a:ea typeface="National Bold" panose="02000503000000020004" pitchFamily="2" charset="0"/>
                <a:cs typeface="Aharoni" panose="02010803020104030203" pitchFamily="2" charset="-79"/>
              </a:rPr>
              <a:t>3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7154D70-B42A-4D6C-9921-E6633CF593C1}"/>
              </a:ext>
            </a:extLst>
          </p:cNvPr>
          <p:cNvSpPr txBox="1"/>
          <p:nvPr/>
        </p:nvSpPr>
        <p:spPr>
          <a:xfrm>
            <a:off x="221158" y="4396625"/>
            <a:ext cx="86926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00" dirty="0">
                <a:solidFill>
                  <a:srgbClr val="F27435"/>
                </a:solidFill>
                <a:latin typeface="Aharoni" panose="02010803020104030203" pitchFamily="2" charset="-79"/>
                <a:ea typeface="National Bold" panose="02000503000000020004" pitchFamily="2" charset="0"/>
                <a:cs typeface="Aharoni" panose="02010803020104030203" pitchFamily="2" charset="-79"/>
              </a:rPr>
              <a:t>4</a:t>
            </a:r>
          </a:p>
        </p:txBody>
      </p:sp>
      <p:sp>
        <p:nvSpPr>
          <p:cNvPr id="9" name="Espace réservé du contenu 4">
            <a:extLst>
              <a:ext uri="{FF2B5EF4-FFF2-40B4-BE49-F238E27FC236}">
                <a16:creationId xmlns:a16="http://schemas.microsoft.com/office/drawing/2014/main" id="{105FC06A-4705-4EEA-96A1-FCBA6C5200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8931" y="4627858"/>
            <a:ext cx="3384000" cy="1932480"/>
          </a:xfrm>
        </p:spPr>
        <p:txBody>
          <a:bodyPr/>
          <a:lstStyle/>
          <a:p>
            <a:pPr marL="0" indent="0">
              <a:buNone/>
            </a:pPr>
            <a:r>
              <a:rPr lang="fr-FR" sz="2000" dirty="0">
                <a:solidFill>
                  <a:srgbClr val="F27435"/>
                </a:solidFill>
              </a:rPr>
              <a:t>Les cabinets de recrutement spécialisés</a:t>
            </a:r>
          </a:p>
          <a:p>
            <a:pPr marL="0" indent="0">
              <a:buNone/>
            </a:pPr>
            <a:r>
              <a:rPr lang="fr-FR" sz="1800" b="0" dirty="0" err="1"/>
              <a:t>Execo</a:t>
            </a:r>
            <a:r>
              <a:rPr lang="fr-FR" sz="1800" b="0" dirty="0"/>
              <a:t>, JLO Conseils, TH Conseil, T’</a:t>
            </a:r>
            <a:r>
              <a:rPr lang="fr-FR" sz="1800" b="0" dirty="0" err="1"/>
              <a:t>Hompouss</a:t>
            </a:r>
            <a:r>
              <a:rPr lang="fr-FR" sz="1800" b="0" dirty="0"/>
              <a:t>, Défi RH, etc…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7154D70-B42A-4D6C-9921-E6633CF593C1}"/>
              </a:ext>
            </a:extLst>
          </p:cNvPr>
          <p:cNvSpPr txBox="1"/>
          <p:nvPr/>
        </p:nvSpPr>
        <p:spPr>
          <a:xfrm>
            <a:off x="4352931" y="1243616"/>
            <a:ext cx="86926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00" dirty="0">
                <a:solidFill>
                  <a:srgbClr val="F27435"/>
                </a:solidFill>
                <a:latin typeface="Aharoni" panose="02010803020104030203" pitchFamily="2" charset="-79"/>
                <a:ea typeface="National Bold" panose="02000503000000020004" pitchFamily="2" charset="0"/>
                <a:cs typeface="Aharoni" panose="02010803020104030203" pitchFamily="2" charset="-79"/>
              </a:rPr>
              <a:t>5</a:t>
            </a:r>
          </a:p>
        </p:txBody>
      </p:sp>
      <p:sp>
        <p:nvSpPr>
          <p:cNvPr id="11" name="Titre 2">
            <a:extLst>
              <a:ext uri="{FF2B5EF4-FFF2-40B4-BE49-F238E27FC236}">
                <a16:creationId xmlns:a16="http://schemas.microsoft.com/office/drawing/2014/main" id="{086FCC39-6080-4E00-80EC-13CECC88CE97}"/>
              </a:ext>
            </a:extLst>
          </p:cNvPr>
          <p:cNvSpPr txBox="1">
            <a:spLocks/>
          </p:cNvSpPr>
          <p:nvPr/>
        </p:nvSpPr>
        <p:spPr>
          <a:xfrm>
            <a:off x="596900" y="270197"/>
            <a:ext cx="6984000" cy="704549"/>
          </a:xfrm>
          <a:prstGeom prst="rect">
            <a:avLst/>
          </a:prstGeom>
        </p:spPr>
        <p:txBody>
          <a:bodyPr vert="horz" lIns="91440" tIns="36000" rIns="91440" bIns="36000" rtlCol="0" anchor="ctr">
            <a:noAutofit/>
          </a:bodyPr>
          <a:lstStyle>
            <a:lvl1pPr algn="l" defTabSz="685800" rtl="0" eaLnBrk="1" latinLnBrk="0" hangingPunct="1">
              <a:lnSpc>
                <a:spcPct val="80000"/>
              </a:lnSpc>
              <a:spcBef>
                <a:spcPts val="0"/>
              </a:spcBef>
              <a:buNone/>
              <a:defRPr sz="33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Sourcer des candidats TH</a:t>
            </a:r>
          </a:p>
        </p:txBody>
      </p:sp>
    </p:spTree>
    <p:extLst>
      <p:ext uri="{BB962C8B-B14F-4D97-AF65-F5344CB8AC3E}">
        <p14:creationId xmlns:p14="http://schemas.microsoft.com/office/powerpoint/2010/main" val="14342861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6669" y="98733"/>
            <a:ext cx="6984000" cy="704549"/>
          </a:xfrm>
        </p:spPr>
        <p:txBody>
          <a:bodyPr/>
          <a:lstStyle/>
          <a:p>
            <a:r>
              <a:rPr lang="fr-FR" dirty="0"/>
              <a:t>L’entretien d’embauche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3732" y="1013758"/>
            <a:ext cx="8732223" cy="4830484"/>
          </a:xfrm>
        </p:spPr>
        <p:txBody>
          <a:bodyPr/>
          <a:lstStyle/>
          <a:p>
            <a:pPr marL="0" indent="0">
              <a:buNone/>
            </a:pPr>
            <a:r>
              <a:rPr lang="fr-FR" sz="2000" dirty="0">
                <a:solidFill>
                  <a:schemeClr val="accent1"/>
                </a:solidFill>
              </a:rPr>
              <a:t>1</a:t>
            </a:r>
            <a:r>
              <a:rPr lang="fr-FR" dirty="0"/>
              <a:t>	En amont de l’entretien </a:t>
            </a:r>
          </a:p>
          <a:p>
            <a:pPr marL="0" indent="0">
              <a:buNone/>
            </a:pPr>
            <a:r>
              <a:rPr lang="fr-FR" b="0" dirty="0"/>
              <a:t>Savoir lire un CV entre les lignes pour identifier une candidature d’une personne en situation de handicap sans mention explicite ( ruptures dans le parcours, formations dans des établissements comme les CRP/ESRP, …)</a:t>
            </a:r>
          </a:p>
          <a:p>
            <a:pPr marL="0" indent="0">
              <a:buNone/>
            </a:pPr>
            <a:r>
              <a:rPr lang="fr-FR" sz="2000" dirty="0">
                <a:solidFill>
                  <a:schemeClr val="accent1"/>
                </a:solidFill>
              </a:rPr>
              <a:t>2</a:t>
            </a:r>
            <a:r>
              <a:rPr lang="fr-FR" dirty="0"/>
              <a:t>	Comment aborder l’entretien</a:t>
            </a:r>
          </a:p>
          <a:p>
            <a:pPr marL="0" indent="0">
              <a:buNone/>
            </a:pPr>
            <a:r>
              <a:rPr lang="fr-FR" b="0" dirty="0"/>
              <a:t>Eviter les mauvaises questions mais savoir comment aborder le handicap sans discriminer.</a:t>
            </a:r>
          </a:p>
          <a:p>
            <a:pPr marL="0" indent="0">
              <a:buNone/>
            </a:pPr>
            <a:r>
              <a:rPr lang="fr-FR" b="0" dirty="0"/>
              <a:t>Pas de questions sur la vie privées comme la nature des traitements ou l’origine du handicap.</a:t>
            </a:r>
          </a:p>
          <a:p>
            <a:pPr marL="0" indent="0">
              <a:buNone/>
            </a:pPr>
            <a:r>
              <a:rPr lang="fr-FR" b="0" dirty="0"/>
              <a:t>La question du handicap doit être abordée uniquement en matière de besoins et restrictions en lien direct avec l’emploi proposé.</a:t>
            </a:r>
          </a:p>
          <a:p>
            <a:pPr marL="0" indent="0">
              <a:buNone/>
            </a:pPr>
            <a:r>
              <a:rPr lang="fr-FR" sz="2000" dirty="0">
                <a:solidFill>
                  <a:schemeClr val="accent1"/>
                </a:solidFill>
              </a:rPr>
              <a:t>3</a:t>
            </a:r>
            <a:r>
              <a:rPr lang="fr-FR" dirty="0"/>
              <a:t>	Les écueils à éviter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r-FR" b="0" dirty="0"/>
              <a:t>Ne pas préjuger 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r-FR" b="0" dirty="0"/>
              <a:t>Ne pas discriminer même positivement.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r-FR" b="0" dirty="0"/>
              <a:t>Ne pas se positionner sur l’aptitude médicale à la place du médecin du travail</a:t>
            </a:r>
          </a:p>
          <a:p>
            <a:pPr marL="0" indent="0">
              <a:buNone/>
            </a:pPr>
            <a:r>
              <a:rPr lang="fr-FR" sz="2000" dirty="0">
                <a:solidFill>
                  <a:schemeClr val="accent1"/>
                </a:solidFill>
              </a:rPr>
              <a:t>4</a:t>
            </a:r>
            <a:r>
              <a:rPr lang="fr-FR" dirty="0"/>
              <a:t>	Quelques recommandations: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r-FR" b="0" dirty="0"/>
              <a:t>Solliciter une visite de pré embauche auprès du médecin du travail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r-FR" b="0" dirty="0"/>
              <a:t>Associer le référent handicap au recrutement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r-FR" b="0" dirty="0"/>
              <a:t>Être conseiller par des experts si besoin ( appuis spécifiques, conseillers Cap Emploi,…)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B822D-C1DA-4C37-B82F-B78C55EBA6B7}" type="datetime1">
              <a:rPr lang="fr-FR" smtClean="0"/>
              <a:t>09/07/2024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du document à modifier dans le menu Insertion &gt; En-Tête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88D1B-CF5F-403D-AB18-4344A17FAE8C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84224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770844-2BDC-5B2C-7767-D802738D4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970" y="411901"/>
            <a:ext cx="6984000" cy="704549"/>
          </a:xfrm>
        </p:spPr>
        <p:txBody>
          <a:bodyPr/>
          <a:lstStyle/>
          <a:p>
            <a:r>
              <a:rPr lang="fr-FR" dirty="0"/>
              <a:t>Réussir l’intégration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5D10415-E044-00B0-449E-4C00AB831A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533" y="1346479"/>
            <a:ext cx="8323859" cy="4830484"/>
          </a:xfrm>
        </p:spPr>
        <p:txBody>
          <a:bodyPr/>
          <a:lstStyle/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sz="2000" dirty="0">
                <a:solidFill>
                  <a:schemeClr val="accent1"/>
                </a:solidFill>
              </a:rPr>
              <a:t>1</a:t>
            </a:r>
            <a:r>
              <a:rPr lang="fr-FR" dirty="0"/>
              <a:t>	Faciliter l’intégration du nouveau salarié</a:t>
            </a:r>
          </a:p>
          <a:p>
            <a:pPr marL="0" indent="0">
              <a:buNone/>
            </a:pPr>
            <a:r>
              <a:rPr lang="fr-FR" b="0" dirty="0"/>
              <a:t>Organiser l’accueil de la personne au sein de l’équipe</a:t>
            </a:r>
          </a:p>
          <a:p>
            <a:pPr marL="0" indent="0">
              <a:buNone/>
            </a:pPr>
            <a:r>
              <a:rPr lang="fr-FR" b="0" dirty="0"/>
              <a:t>Informer, sensibiliser, former l’entourage professionnel si besoin</a:t>
            </a:r>
          </a:p>
          <a:p>
            <a:pPr marL="0" indent="0">
              <a:buNone/>
            </a:pPr>
            <a:r>
              <a:rPr lang="fr-FR" b="0" dirty="0"/>
              <a:t>Si nécessaire organiser une formation nouveaux arrivants, un tutorat</a:t>
            </a:r>
          </a:p>
          <a:p>
            <a:pPr marL="0" indent="0">
              <a:buNone/>
            </a:pPr>
            <a:r>
              <a:rPr lang="fr-FR" b="0" dirty="0"/>
              <a:t>Le mettre en lien avec le référent handicap si pas fait lors de l’entretien de recrutement</a:t>
            </a:r>
          </a:p>
          <a:p>
            <a:pPr marL="0" indent="0">
              <a:buNone/>
            </a:pPr>
            <a:r>
              <a:rPr lang="fr-FR" b="0" dirty="0"/>
              <a:t>Suivre régulièrement le nouvel embauché pour s’assurer que tout va bien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sz="2000" dirty="0">
                <a:solidFill>
                  <a:schemeClr val="accent1"/>
                </a:solidFill>
              </a:rPr>
              <a:t>2</a:t>
            </a:r>
            <a:r>
              <a:rPr lang="fr-FR" dirty="0"/>
              <a:t>	Si nécessaire mettre en place les aménagements adéquats. </a:t>
            </a:r>
          </a:p>
          <a:p>
            <a:pPr marL="0" indent="0">
              <a:buNone/>
            </a:pPr>
            <a:r>
              <a:rPr lang="fr-FR" b="0" dirty="0"/>
              <a:t>Ils peuvent être matériels, organisationnels, humains</a:t>
            </a:r>
          </a:p>
          <a:p>
            <a:pPr marL="0" indent="0">
              <a:buNone/>
            </a:pPr>
            <a:r>
              <a:rPr lang="fr-FR" b="0" dirty="0"/>
              <a:t>S’appuyer sur des structures expertes qui peuvent vous accompagner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BA7DCA8-BC8A-E381-097F-B85414DF9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B822D-C1DA-4C37-B82F-B78C55EBA6B7}" type="datetime1">
              <a:rPr lang="fr-FR" smtClean="0"/>
              <a:t>09/07/2024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B44111F-4890-DCCA-BD4F-BA0978A20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du document à modifier dans le menu Insertion &gt; En-Tête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0BFA2ED-0B88-FC04-94AC-6574D6D0B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88D1B-CF5F-403D-AB18-4344A17FAE8C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40260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50E8380F-8989-4794-BD11-4E8F86886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/>
              <a:t>L’Agefiph vous conseille et vous accompagne</a:t>
            </a:r>
          </a:p>
        </p:txBody>
      </p:sp>
      <p:sp>
        <p:nvSpPr>
          <p:cNvPr id="6" name="Ellipse 5"/>
          <p:cNvSpPr/>
          <p:nvPr/>
        </p:nvSpPr>
        <p:spPr>
          <a:xfrm>
            <a:off x="619857" y="2359635"/>
            <a:ext cx="613264" cy="613264"/>
          </a:xfrm>
          <a:prstGeom prst="ellipse">
            <a:avLst/>
          </a:prstGeom>
          <a:solidFill>
            <a:srgbClr val="5AC5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fr-FR" sz="1500" b="1" dirty="0">
                <a:solidFill>
                  <a:prstClr val="white"/>
                </a:solidFill>
                <a:latin typeface="Calibri"/>
              </a:rPr>
              <a:t>1</a:t>
            </a:r>
          </a:p>
        </p:txBody>
      </p:sp>
      <p:sp>
        <p:nvSpPr>
          <p:cNvPr id="7" name="Ellipse 6"/>
          <p:cNvSpPr/>
          <p:nvPr/>
        </p:nvSpPr>
        <p:spPr>
          <a:xfrm>
            <a:off x="6435968" y="2459647"/>
            <a:ext cx="613264" cy="613264"/>
          </a:xfrm>
          <a:prstGeom prst="ellipse">
            <a:avLst/>
          </a:prstGeom>
          <a:solidFill>
            <a:srgbClr val="5AC5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fr-FR" sz="1500" b="1" dirty="0">
                <a:solidFill>
                  <a:prstClr val="white"/>
                </a:solidFill>
                <a:latin typeface="Calibri"/>
              </a:rPr>
              <a:t>3</a:t>
            </a:r>
          </a:p>
        </p:txBody>
      </p:sp>
      <p:sp>
        <p:nvSpPr>
          <p:cNvPr id="8" name="Ellipse 7"/>
          <p:cNvSpPr/>
          <p:nvPr/>
        </p:nvSpPr>
        <p:spPr>
          <a:xfrm>
            <a:off x="3527913" y="2474484"/>
            <a:ext cx="613264" cy="613264"/>
          </a:xfrm>
          <a:prstGeom prst="ellipse">
            <a:avLst/>
          </a:prstGeom>
          <a:solidFill>
            <a:srgbClr val="5AC5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fr-FR" sz="1500" b="1" dirty="0">
                <a:solidFill>
                  <a:prstClr val="white"/>
                </a:solidFill>
                <a:latin typeface="Calibri"/>
              </a:rPr>
              <a:t>2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903409" y="1922199"/>
            <a:ext cx="209696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fr-FR" sz="1350" b="1" dirty="0">
                <a:solidFill>
                  <a:prstClr val="black">
                    <a:lumMod val="85000"/>
                    <a:lumOff val="15000"/>
                  </a:prstClr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INFORMATION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3727938" y="1936486"/>
            <a:ext cx="209696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fr-FR" sz="1350" b="1" dirty="0">
                <a:solidFill>
                  <a:prstClr val="black">
                    <a:lumMod val="85000"/>
                    <a:lumOff val="15000"/>
                  </a:prstClr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ANALYSE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7047034" y="1965061"/>
            <a:ext cx="209696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fr-FR" sz="1350" b="1" dirty="0">
                <a:solidFill>
                  <a:prstClr val="black">
                    <a:lumMod val="85000"/>
                    <a:lumOff val="15000"/>
                  </a:prstClr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ACCOMPAGNEMENT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6559060" y="3349802"/>
            <a:ext cx="258494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fr-FR" sz="1350" dirty="0">
                <a:solidFill>
                  <a:prstClr val="black">
                    <a:lumMod val="85000"/>
                    <a:lumOff val="15000"/>
                  </a:prstClr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Accompagnement personnalisé</a:t>
            </a: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fr-FR" sz="1350" dirty="0">
                <a:solidFill>
                  <a:prstClr val="black">
                    <a:lumMod val="85000"/>
                    <a:lumOff val="15000"/>
                  </a:prstClr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Appui à la mise en œuvre des actions </a:t>
            </a: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fr-FR" sz="1350" dirty="0">
                <a:solidFill>
                  <a:prstClr val="black">
                    <a:lumMod val="85000"/>
                    <a:lumOff val="15000"/>
                  </a:prstClr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Apport de ressources/d’outil</a:t>
            </a: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fr-FR" sz="1350" dirty="0">
                <a:solidFill>
                  <a:prstClr val="black">
                    <a:lumMod val="85000"/>
                    <a:lumOff val="15000"/>
                  </a:prstClr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Suivi du plan d’actions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3470423" y="3606978"/>
            <a:ext cx="266407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fr-FR" sz="1350" dirty="0">
                <a:solidFill>
                  <a:prstClr val="black">
                    <a:lumMod val="85000"/>
                    <a:lumOff val="15000"/>
                  </a:prstClr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Autodiagnostic</a:t>
            </a: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fr-FR" sz="1350" dirty="0">
                <a:solidFill>
                  <a:prstClr val="black">
                    <a:lumMod val="85000"/>
                    <a:lumOff val="15000"/>
                  </a:prstClr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Diagnostic action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392017" y="3392665"/>
            <a:ext cx="26640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fr-FR" sz="1350" dirty="0">
                <a:solidFill>
                  <a:prstClr val="black">
                    <a:lumMod val="85000"/>
                    <a:lumOff val="15000"/>
                  </a:prstClr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OETH</a:t>
            </a: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fr-FR" sz="1350" dirty="0">
                <a:solidFill>
                  <a:prstClr val="black">
                    <a:lumMod val="85000"/>
                    <a:lumOff val="15000"/>
                  </a:prstClr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Les aides à mobiliser</a:t>
            </a: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fr-FR" sz="1350" dirty="0">
                <a:solidFill>
                  <a:prstClr val="black">
                    <a:lumMod val="85000"/>
                    <a:lumOff val="15000"/>
                  </a:prstClr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Les interlocuteurs utiles</a:t>
            </a: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fr-FR" sz="1350" dirty="0">
                <a:solidFill>
                  <a:prstClr val="black">
                    <a:lumMod val="85000"/>
                    <a:lumOff val="15000"/>
                  </a:prstClr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Les ressources disponibles</a:t>
            </a: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038" y="2523288"/>
            <a:ext cx="762680" cy="763325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410" y="2362545"/>
            <a:ext cx="969692" cy="970513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744" y="2357139"/>
            <a:ext cx="851954" cy="852675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1940331" y="4923088"/>
            <a:ext cx="4829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fr-FR" sz="1350" dirty="0">
                <a:solidFill>
                  <a:prstClr val="black">
                    <a:lumMod val="85000"/>
                    <a:lumOff val="15000"/>
                  </a:prstClr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Pour être mis en relation avec un conseiller et bénéficier du conseil et de l’accompagnement, contactez-nous :</a:t>
            </a:r>
          </a:p>
          <a:p>
            <a:pPr defTabSz="685800"/>
            <a:r>
              <a:rPr lang="fr-FR" sz="1350" dirty="0">
                <a:solidFill>
                  <a:prstClr val="black">
                    <a:lumMod val="85000"/>
                    <a:lumOff val="15000"/>
                  </a:prstClr>
                </a:solidFill>
                <a:latin typeface="Aptos" panose="020B0004020202020204" pitchFamily="34" charset="0"/>
                <a:cs typeface="Calibri" panose="020F0502020204030204" pitchFamily="34" charset="0"/>
                <a:hlinkClick r:id="rId6"/>
              </a:rPr>
              <a:t>entreprises.auvergne-rhone-alpes@agefiph.asso.fr</a:t>
            </a:r>
            <a:endParaRPr lang="fr-FR" sz="1350" dirty="0">
              <a:solidFill>
                <a:prstClr val="black">
                  <a:lumMod val="85000"/>
                  <a:lumOff val="15000"/>
                </a:prstClr>
              </a:solidFill>
              <a:latin typeface="Aptos" panose="020B0004020202020204" pitchFamily="34" charset="0"/>
              <a:cs typeface="Calibri" panose="020F0502020204030204" pitchFamily="34" charset="0"/>
            </a:endParaRPr>
          </a:p>
          <a:p>
            <a:pPr defTabSz="685800"/>
            <a:endParaRPr lang="fr-FR" sz="1350" dirty="0">
              <a:solidFill>
                <a:prstClr val="black">
                  <a:lumMod val="85000"/>
                  <a:lumOff val="15000"/>
                </a:prstClr>
              </a:solidFill>
              <a:latin typeface="Aptos" panose="020B0004020202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6656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44D7069-6AC6-064F-983F-1E141211145B}"/>
              </a:ext>
            </a:extLst>
          </p:cNvPr>
          <p:cNvSpPr/>
          <p:nvPr/>
        </p:nvSpPr>
        <p:spPr>
          <a:xfrm>
            <a:off x="2852407" y="5470696"/>
            <a:ext cx="364003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350" dirty="0">
                <a:solidFill>
                  <a:schemeClr val="accent1"/>
                </a:solidFill>
                <a:hlinkClick r:id="rId3"/>
              </a:rPr>
              <a:t>https://www.youtube.com/watch?v=KqSrbzfAPXI</a:t>
            </a:r>
            <a:endParaRPr lang="fr-FR" sz="1350" dirty="0">
              <a:solidFill>
                <a:schemeClr val="accent1"/>
              </a:solidFill>
            </a:endParaRPr>
          </a:p>
          <a:p>
            <a:endParaRPr lang="fr-FR" sz="1350" dirty="0">
              <a:solidFill>
                <a:schemeClr val="accent1"/>
              </a:solidFill>
            </a:endParaRP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15A14E4E-3018-0490-55F8-0231938899C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354"/>
          <a:stretch/>
        </p:blipFill>
        <p:spPr>
          <a:xfrm>
            <a:off x="1330154" y="1696598"/>
            <a:ext cx="6483691" cy="3201223"/>
          </a:xfrm>
          <a:prstGeom prst="rect">
            <a:avLst/>
          </a:prstGeom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83EAE17B-2E91-450E-E76E-AB594FCBA41B}"/>
              </a:ext>
            </a:extLst>
          </p:cNvPr>
          <p:cNvSpPr txBox="1">
            <a:spLocks/>
          </p:cNvSpPr>
          <p:nvPr/>
        </p:nvSpPr>
        <p:spPr>
          <a:xfrm>
            <a:off x="108030" y="843160"/>
            <a:ext cx="6075254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ln>
                  <a:noFill/>
                </a:ln>
                <a:solidFill>
                  <a:srgbClr val="622F72"/>
                </a:solidFill>
                <a:latin typeface="Calibri (En-têtes)"/>
                <a:ea typeface="+mj-ea"/>
                <a:cs typeface="+mj-cs"/>
              </a:defRPr>
            </a:lvl1pPr>
          </a:lstStyle>
          <a:p>
            <a:r>
              <a:rPr lang="fr-FR" altLang="fr-FR" sz="2475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Axe 3 : le recrutement</a:t>
            </a:r>
            <a:br>
              <a:rPr lang="fr-FR" altLang="fr-FR" sz="2475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altLang="fr-FR" sz="2475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Les bonnes pratiques </a:t>
            </a:r>
          </a:p>
        </p:txBody>
      </p:sp>
    </p:spTree>
    <p:extLst>
      <p:ext uri="{BB962C8B-B14F-4D97-AF65-F5344CB8AC3E}">
        <p14:creationId xmlns:p14="http://schemas.microsoft.com/office/powerpoint/2010/main" val="10498493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lowchart: Document 12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631" y="0"/>
            <a:ext cx="2436019" cy="3400426"/>
          </a:xfrm>
          <a:prstGeom prst="flowChartDocument">
            <a:avLst/>
          </a:prstGeom>
          <a:solidFill>
            <a:srgbClr val="563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72B7DB1-ABAA-1661-90E7-5B3334365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71162"/>
            <a:ext cx="2130136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</a:pPr>
            <a:r>
              <a:rPr lang="en-US" sz="2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Pour aller plus loin</a:t>
            </a:r>
          </a:p>
        </p:txBody>
      </p:sp>
      <p:pic>
        <p:nvPicPr>
          <p:cNvPr id="8" name="Image 7" descr="Une image contenant texte, logiciel, Site web, capture d’écran&#10;&#10;Description générée automatiquement">
            <a:hlinkClick r:id="rId2"/>
            <a:extLst>
              <a:ext uri="{FF2B5EF4-FFF2-40B4-BE49-F238E27FC236}">
                <a16:creationId xmlns:a16="http://schemas.microsoft.com/office/drawing/2014/main" id="{D11F5184-2DB9-5F0A-6966-D3940707F0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185" t="9013" r="14691" b="8420"/>
          <a:stretch/>
        </p:blipFill>
        <p:spPr>
          <a:xfrm>
            <a:off x="3735724" y="640080"/>
            <a:ext cx="4351103" cy="5578816"/>
          </a:xfrm>
          <a:prstGeom prst="rect">
            <a:avLst/>
          </a:prstGeom>
        </p:spPr>
      </p:pic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D62D6D6-DC0D-59EE-24F2-A78A71A00A8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28650" y="6356350"/>
            <a:ext cx="4470713" cy="365125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1200" kern="120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232E76B-37BA-9D51-8CBD-ED8A9B6584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194857" y="6356350"/>
            <a:ext cx="469082" cy="365125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fld id="{479FFA3E-A697-4257-9582-7B749BA48D80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l">
                <a:spcAft>
                  <a:spcPts val="600"/>
                </a:spcAft>
              </a:pPr>
              <a:t>15</a:t>
            </a:fld>
            <a:endParaRPr lang="en-US" sz="1200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541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8A7EA5-CB33-5E41-B73B-D988EA3C9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428" y="233574"/>
            <a:ext cx="8439143" cy="994211"/>
          </a:xfrm>
        </p:spPr>
        <p:txBody>
          <a:bodyPr>
            <a:normAutofit/>
          </a:bodyPr>
          <a:lstStyle/>
          <a:p>
            <a:r>
              <a:rPr lang="fr-FR" sz="2312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Les modalités de réponse à l’obligation d’emploi </a:t>
            </a:r>
          </a:p>
        </p:txBody>
      </p:sp>
      <p:graphicFrame>
        <p:nvGraphicFramePr>
          <p:cNvPr id="8" name="Diagramme 7">
            <a:extLst>
              <a:ext uri="{FF2B5EF4-FFF2-40B4-BE49-F238E27FC236}">
                <a16:creationId xmlns:a16="http://schemas.microsoft.com/office/drawing/2014/main" id="{D4C9AB2B-7A8D-024C-ABCE-7E7C784494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98757959"/>
              </p:ext>
            </p:extLst>
          </p:nvPr>
        </p:nvGraphicFramePr>
        <p:xfrm>
          <a:off x="625642" y="1660358"/>
          <a:ext cx="8109284" cy="43915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Ellipse 8">
            <a:extLst>
              <a:ext uri="{FF2B5EF4-FFF2-40B4-BE49-F238E27FC236}">
                <a16:creationId xmlns:a16="http://schemas.microsoft.com/office/drawing/2014/main" id="{6307D189-F84A-DF4E-8A31-E059C232E8FB}"/>
              </a:ext>
            </a:extLst>
          </p:cNvPr>
          <p:cNvSpPr/>
          <p:nvPr/>
        </p:nvSpPr>
        <p:spPr>
          <a:xfrm>
            <a:off x="6578863" y="4843647"/>
            <a:ext cx="1726513" cy="1106703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816" b="1" dirty="0">
                <a:solidFill>
                  <a:schemeClr val="tx2"/>
                </a:solidFill>
              </a:rPr>
              <a:t>Collaborer avec le STPA permet de diminuer le montant de la contribution ou de répondre aux objectifs de l’accord handicap</a:t>
            </a:r>
          </a:p>
        </p:txBody>
      </p:sp>
      <p:cxnSp>
        <p:nvCxnSpPr>
          <p:cNvPr id="10" name="Connecteur en angle 9">
            <a:extLst>
              <a:ext uri="{FF2B5EF4-FFF2-40B4-BE49-F238E27FC236}">
                <a16:creationId xmlns:a16="http://schemas.microsoft.com/office/drawing/2014/main" id="{161B0379-A92D-7D4B-BCBD-FD72724C9F1B}"/>
              </a:ext>
            </a:extLst>
          </p:cNvPr>
          <p:cNvCxnSpPr>
            <a:cxnSpLocks/>
          </p:cNvCxnSpPr>
          <p:nvPr/>
        </p:nvCxnSpPr>
        <p:spPr>
          <a:xfrm>
            <a:off x="7378550" y="4359266"/>
            <a:ext cx="63569" cy="484381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en angle 10">
            <a:extLst>
              <a:ext uri="{FF2B5EF4-FFF2-40B4-BE49-F238E27FC236}">
                <a16:creationId xmlns:a16="http://schemas.microsoft.com/office/drawing/2014/main" id="{E338FD84-A9FA-D747-97B6-B97AFD5B8134}"/>
              </a:ext>
            </a:extLst>
          </p:cNvPr>
          <p:cNvCxnSpPr>
            <a:cxnSpLocks/>
          </p:cNvCxnSpPr>
          <p:nvPr/>
        </p:nvCxnSpPr>
        <p:spPr>
          <a:xfrm rot="16200000" flipH="1">
            <a:off x="6216709" y="4813220"/>
            <a:ext cx="18531" cy="2495860"/>
          </a:xfrm>
          <a:prstGeom prst="bentConnector3">
            <a:avLst>
              <a:gd name="adj1" fmla="val 93899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>
            <a:extLst>
              <a:ext uri="{FF2B5EF4-FFF2-40B4-BE49-F238E27FC236}">
                <a16:creationId xmlns:a16="http://schemas.microsoft.com/office/drawing/2014/main" id="{FF381699-C338-87AB-85EB-7253668A53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8718" y="1227785"/>
            <a:ext cx="2505673" cy="1420491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B2BA8311-FA55-9643-1C84-B8999B5BE12A}"/>
              </a:ext>
            </a:extLst>
          </p:cNvPr>
          <p:cNvSpPr txBox="1"/>
          <p:nvPr/>
        </p:nvSpPr>
        <p:spPr>
          <a:xfrm>
            <a:off x="1661554" y="1476365"/>
            <a:ext cx="12982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Aptos" panose="020B0004020202020204" pitchFamily="34" charset="0"/>
              </a:rPr>
              <a:t>A partir de 20 salariés</a:t>
            </a:r>
          </a:p>
        </p:txBody>
      </p:sp>
    </p:spTree>
    <p:extLst>
      <p:ext uri="{BB962C8B-B14F-4D97-AF65-F5344CB8AC3E}">
        <p14:creationId xmlns:p14="http://schemas.microsoft.com/office/powerpoint/2010/main" val="1408400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enjeux d’une politique handicap</a:t>
            </a:r>
          </a:p>
        </p:txBody>
      </p:sp>
      <p:grpSp>
        <p:nvGrpSpPr>
          <p:cNvPr id="4" name="Groupe 3"/>
          <p:cNvGrpSpPr/>
          <p:nvPr/>
        </p:nvGrpSpPr>
        <p:grpSpPr>
          <a:xfrm>
            <a:off x="371434" y="1932971"/>
            <a:ext cx="8651952" cy="4301574"/>
            <a:chOff x="-351678" y="1625193"/>
            <a:chExt cx="11875658" cy="4673406"/>
          </a:xfrm>
        </p:grpSpPr>
        <p:grpSp>
          <p:nvGrpSpPr>
            <p:cNvPr id="15" name="Groupe 14"/>
            <p:cNvGrpSpPr/>
            <p:nvPr/>
          </p:nvGrpSpPr>
          <p:grpSpPr>
            <a:xfrm>
              <a:off x="-351678" y="1625193"/>
              <a:ext cx="9510732" cy="4673406"/>
              <a:chOff x="1847060" y="1375941"/>
              <a:chExt cx="5051733" cy="4085059"/>
            </a:xfrm>
          </p:grpSpPr>
          <p:sp>
            <p:nvSpPr>
              <p:cNvPr id="18" name="Forme libre 17"/>
              <p:cNvSpPr/>
              <p:nvPr/>
            </p:nvSpPr>
            <p:spPr>
              <a:xfrm>
                <a:off x="1847060" y="1375941"/>
                <a:ext cx="1148953" cy="4064000"/>
              </a:xfrm>
              <a:custGeom>
                <a:avLst/>
                <a:gdLst>
                  <a:gd name="connsiteX0" fmla="*/ 0 w 1148953"/>
                  <a:gd name="connsiteY0" fmla="*/ 114895 h 4064000"/>
                  <a:gd name="connsiteX1" fmla="*/ 114895 w 1148953"/>
                  <a:gd name="connsiteY1" fmla="*/ 0 h 4064000"/>
                  <a:gd name="connsiteX2" fmla="*/ 1034058 w 1148953"/>
                  <a:gd name="connsiteY2" fmla="*/ 0 h 4064000"/>
                  <a:gd name="connsiteX3" fmla="*/ 1148953 w 1148953"/>
                  <a:gd name="connsiteY3" fmla="*/ 114895 h 4064000"/>
                  <a:gd name="connsiteX4" fmla="*/ 1148953 w 1148953"/>
                  <a:gd name="connsiteY4" fmla="*/ 3949105 h 4064000"/>
                  <a:gd name="connsiteX5" fmla="*/ 1034058 w 1148953"/>
                  <a:gd name="connsiteY5" fmla="*/ 4064000 h 4064000"/>
                  <a:gd name="connsiteX6" fmla="*/ 114895 w 1148953"/>
                  <a:gd name="connsiteY6" fmla="*/ 4064000 h 4064000"/>
                  <a:gd name="connsiteX7" fmla="*/ 0 w 1148953"/>
                  <a:gd name="connsiteY7" fmla="*/ 3949105 h 4064000"/>
                  <a:gd name="connsiteX8" fmla="*/ 0 w 1148953"/>
                  <a:gd name="connsiteY8" fmla="*/ 114895 h 406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48953" h="4064000">
                    <a:moveTo>
                      <a:pt x="0" y="114895"/>
                    </a:moveTo>
                    <a:cubicBezTo>
                      <a:pt x="0" y="51440"/>
                      <a:pt x="51440" y="0"/>
                      <a:pt x="114895" y="0"/>
                    </a:cubicBezTo>
                    <a:lnTo>
                      <a:pt x="1034058" y="0"/>
                    </a:lnTo>
                    <a:cubicBezTo>
                      <a:pt x="1097513" y="0"/>
                      <a:pt x="1148953" y="51440"/>
                      <a:pt x="1148953" y="114895"/>
                    </a:cubicBezTo>
                    <a:lnTo>
                      <a:pt x="1148953" y="3949105"/>
                    </a:lnTo>
                    <a:cubicBezTo>
                      <a:pt x="1148953" y="4012560"/>
                      <a:pt x="1097513" y="4064000"/>
                      <a:pt x="1034058" y="4064000"/>
                    </a:cubicBezTo>
                    <a:lnTo>
                      <a:pt x="114895" y="4064000"/>
                    </a:lnTo>
                    <a:cubicBezTo>
                      <a:pt x="51440" y="4064000"/>
                      <a:pt x="0" y="4012560"/>
                      <a:pt x="0" y="3949105"/>
                    </a:cubicBezTo>
                    <a:lnTo>
                      <a:pt x="0" y="114895"/>
                    </a:ln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rgbClr val="601767"/>
                </a:solidFill>
              </a:ln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0005" tIns="40005" rIns="40005" bIns="2173605" numCol="1" spcCol="1270" anchor="ctr" anchorCtr="0">
                <a:noAutofit/>
              </a:bodyPr>
              <a:lstStyle/>
              <a:p>
                <a:pPr algn="ctr" defTabSz="46672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1350" b="1" dirty="0"/>
                  <a:t>Enjeux RSE</a:t>
                </a:r>
              </a:p>
              <a:p>
                <a:pPr algn="ctr" defTabSz="46672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fr-FR" sz="1350" b="1" dirty="0"/>
              </a:p>
              <a:p>
                <a:pPr algn="ctr" defTabSz="46672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fr-FR" sz="1350" b="1" dirty="0"/>
              </a:p>
              <a:p>
                <a:pPr algn="ctr" defTabSz="46672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fr-FR" sz="1350" b="1" dirty="0"/>
              </a:p>
            </p:txBody>
          </p:sp>
          <p:sp>
            <p:nvSpPr>
              <p:cNvPr id="19" name="Forme libre 18"/>
              <p:cNvSpPr/>
              <p:nvPr/>
            </p:nvSpPr>
            <p:spPr>
              <a:xfrm>
                <a:off x="1930029" y="2375174"/>
                <a:ext cx="1062782" cy="2832203"/>
              </a:xfrm>
              <a:custGeom>
                <a:avLst/>
                <a:gdLst>
                  <a:gd name="connsiteX0" fmla="*/ 0 w 919162"/>
                  <a:gd name="connsiteY0" fmla="*/ 91916 h 2639803"/>
                  <a:gd name="connsiteX1" fmla="*/ 91916 w 919162"/>
                  <a:gd name="connsiteY1" fmla="*/ 0 h 2639803"/>
                  <a:gd name="connsiteX2" fmla="*/ 827246 w 919162"/>
                  <a:gd name="connsiteY2" fmla="*/ 0 h 2639803"/>
                  <a:gd name="connsiteX3" fmla="*/ 919162 w 919162"/>
                  <a:gd name="connsiteY3" fmla="*/ 91916 h 2639803"/>
                  <a:gd name="connsiteX4" fmla="*/ 919162 w 919162"/>
                  <a:gd name="connsiteY4" fmla="*/ 2547887 h 2639803"/>
                  <a:gd name="connsiteX5" fmla="*/ 827246 w 919162"/>
                  <a:gd name="connsiteY5" fmla="*/ 2639803 h 2639803"/>
                  <a:gd name="connsiteX6" fmla="*/ 91916 w 919162"/>
                  <a:gd name="connsiteY6" fmla="*/ 2639803 h 2639803"/>
                  <a:gd name="connsiteX7" fmla="*/ 0 w 919162"/>
                  <a:gd name="connsiteY7" fmla="*/ 2547887 h 2639803"/>
                  <a:gd name="connsiteX8" fmla="*/ 0 w 919162"/>
                  <a:gd name="connsiteY8" fmla="*/ 91916 h 2639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19162" h="2639803">
                    <a:moveTo>
                      <a:pt x="0" y="91916"/>
                    </a:moveTo>
                    <a:cubicBezTo>
                      <a:pt x="0" y="41152"/>
                      <a:pt x="41152" y="0"/>
                      <a:pt x="91916" y="0"/>
                    </a:cubicBezTo>
                    <a:lnTo>
                      <a:pt x="827246" y="0"/>
                    </a:lnTo>
                    <a:cubicBezTo>
                      <a:pt x="878010" y="0"/>
                      <a:pt x="919162" y="41152"/>
                      <a:pt x="919162" y="91916"/>
                    </a:cubicBezTo>
                    <a:lnTo>
                      <a:pt x="919162" y="2547887"/>
                    </a:lnTo>
                    <a:cubicBezTo>
                      <a:pt x="919162" y="2598651"/>
                      <a:pt x="878010" y="2639803"/>
                      <a:pt x="827246" y="2639803"/>
                    </a:cubicBezTo>
                    <a:lnTo>
                      <a:pt x="91916" y="2639803"/>
                    </a:lnTo>
                    <a:cubicBezTo>
                      <a:pt x="41152" y="2639803"/>
                      <a:pt x="0" y="2598651"/>
                      <a:pt x="0" y="2547887"/>
                    </a:cubicBezTo>
                    <a:lnTo>
                      <a:pt x="0" y="91916"/>
                    </a:lnTo>
                    <a:close/>
                  </a:path>
                </a:pathLst>
              </a:custGeom>
              <a:solidFill>
                <a:srgbClr val="B96FC5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1146" tIns="35907" rIns="41146" bIns="35907" numCol="1" spcCol="1270" anchor="ctr" anchorCtr="0">
                <a:noAutofit/>
              </a:bodyPr>
              <a:lstStyle/>
              <a:p>
                <a:pPr algn="ctr" defTabSz="366713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1200" b="1" dirty="0">
                    <a:solidFill>
                      <a:schemeClr val="bg1"/>
                    </a:solidFill>
                  </a:rPr>
                  <a:t>Poursuivre une logique d’inclusion et d’accessibilité universelle</a:t>
                </a:r>
              </a:p>
              <a:p>
                <a:pPr algn="ctr" defTabSz="366713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fr-FR" sz="1200" b="1" dirty="0">
                  <a:solidFill>
                    <a:schemeClr val="bg1"/>
                  </a:solidFill>
                </a:endParaRPr>
              </a:p>
              <a:p>
                <a:pPr algn="ctr" defTabSz="366713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1200" b="1" dirty="0">
                    <a:solidFill>
                      <a:schemeClr val="bg1"/>
                    </a:solidFill>
                  </a:rPr>
                  <a:t>Jouer pleinement son rôle d’acteur local</a:t>
                </a:r>
              </a:p>
              <a:p>
                <a:pPr algn="ctr" defTabSz="366713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fr-FR" sz="1200" b="1" dirty="0">
                  <a:solidFill>
                    <a:schemeClr val="bg1"/>
                  </a:solidFill>
                </a:endParaRPr>
              </a:p>
              <a:p>
                <a:pPr algn="ctr" defTabSz="366713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1200" b="1" dirty="0">
                    <a:solidFill>
                      <a:schemeClr val="bg1"/>
                    </a:solidFill>
                  </a:rPr>
                  <a:t>Sensibiliser pour faire évoluer les regards et les pratiques en interne et à l’externe</a:t>
                </a:r>
              </a:p>
              <a:p>
                <a:pPr algn="ctr" defTabSz="366713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1200" b="1" dirty="0">
                    <a:solidFill>
                      <a:schemeClr val="bg1"/>
                    </a:solidFill>
                  </a:rPr>
                  <a:t>Diversifier sa politique d’achat</a:t>
                </a:r>
              </a:p>
              <a:p>
                <a:pPr algn="ctr" defTabSz="366713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fr-FR" sz="9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0" name="Forme libre 19"/>
              <p:cNvSpPr/>
              <p:nvPr/>
            </p:nvSpPr>
            <p:spPr>
              <a:xfrm>
                <a:off x="4483310" y="1397000"/>
                <a:ext cx="1148953" cy="4064000"/>
              </a:xfrm>
              <a:custGeom>
                <a:avLst/>
                <a:gdLst>
                  <a:gd name="connsiteX0" fmla="*/ 0 w 1148953"/>
                  <a:gd name="connsiteY0" fmla="*/ 114895 h 4064000"/>
                  <a:gd name="connsiteX1" fmla="*/ 114895 w 1148953"/>
                  <a:gd name="connsiteY1" fmla="*/ 0 h 4064000"/>
                  <a:gd name="connsiteX2" fmla="*/ 1034058 w 1148953"/>
                  <a:gd name="connsiteY2" fmla="*/ 0 h 4064000"/>
                  <a:gd name="connsiteX3" fmla="*/ 1148953 w 1148953"/>
                  <a:gd name="connsiteY3" fmla="*/ 114895 h 4064000"/>
                  <a:gd name="connsiteX4" fmla="*/ 1148953 w 1148953"/>
                  <a:gd name="connsiteY4" fmla="*/ 3949105 h 4064000"/>
                  <a:gd name="connsiteX5" fmla="*/ 1034058 w 1148953"/>
                  <a:gd name="connsiteY5" fmla="*/ 4064000 h 4064000"/>
                  <a:gd name="connsiteX6" fmla="*/ 114895 w 1148953"/>
                  <a:gd name="connsiteY6" fmla="*/ 4064000 h 4064000"/>
                  <a:gd name="connsiteX7" fmla="*/ 0 w 1148953"/>
                  <a:gd name="connsiteY7" fmla="*/ 3949105 h 4064000"/>
                  <a:gd name="connsiteX8" fmla="*/ 0 w 1148953"/>
                  <a:gd name="connsiteY8" fmla="*/ 114895 h 406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48953" h="4064000">
                    <a:moveTo>
                      <a:pt x="0" y="114895"/>
                    </a:moveTo>
                    <a:cubicBezTo>
                      <a:pt x="0" y="51440"/>
                      <a:pt x="51440" y="0"/>
                      <a:pt x="114895" y="0"/>
                    </a:cubicBezTo>
                    <a:lnTo>
                      <a:pt x="1034058" y="0"/>
                    </a:lnTo>
                    <a:cubicBezTo>
                      <a:pt x="1097513" y="0"/>
                      <a:pt x="1148953" y="51440"/>
                      <a:pt x="1148953" y="114895"/>
                    </a:cubicBezTo>
                    <a:lnTo>
                      <a:pt x="1148953" y="3949105"/>
                    </a:lnTo>
                    <a:cubicBezTo>
                      <a:pt x="1148953" y="4012560"/>
                      <a:pt x="1097513" y="4064000"/>
                      <a:pt x="1034058" y="4064000"/>
                    </a:cubicBezTo>
                    <a:lnTo>
                      <a:pt x="114895" y="4064000"/>
                    </a:lnTo>
                    <a:cubicBezTo>
                      <a:pt x="51440" y="4064000"/>
                      <a:pt x="0" y="4012560"/>
                      <a:pt x="0" y="3949105"/>
                    </a:cubicBezTo>
                    <a:lnTo>
                      <a:pt x="0" y="114895"/>
                    </a:ln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rgbClr val="601767"/>
                </a:solidFill>
              </a:ln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0005" tIns="40005" rIns="40005" bIns="2173605" numCol="1" spcCol="1270" anchor="ctr" anchorCtr="0">
                <a:noAutofit/>
              </a:bodyPr>
              <a:lstStyle/>
              <a:p>
                <a:pPr algn="ctr" defTabSz="46672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1350" b="1" dirty="0"/>
                  <a:t>Enjeux RH et d’organisation</a:t>
                </a:r>
              </a:p>
              <a:p>
                <a:pPr algn="ctr" defTabSz="46672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fr-FR" sz="1350" b="1" dirty="0"/>
              </a:p>
              <a:p>
                <a:pPr algn="ctr" defTabSz="46672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fr-FR" sz="1350" b="1" dirty="0"/>
              </a:p>
              <a:p>
                <a:pPr algn="ctr" defTabSz="46672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fr-FR" sz="1350" b="1" dirty="0"/>
              </a:p>
            </p:txBody>
          </p:sp>
          <p:sp>
            <p:nvSpPr>
              <p:cNvPr id="23" name="Forme libre 22"/>
              <p:cNvSpPr/>
              <p:nvPr/>
            </p:nvSpPr>
            <p:spPr>
              <a:xfrm>
                <a:off x="5749840" y="1397000"/>
                <a:ext cx="1148953" cy="4064000"/>
              </a:xfrm>
              <a:custGeom>
                <a:avLst/>
                <a:gdLst>
                  <a:gd name="connsiteX0" fmla="*/ 0 w 1148953"/>
                  <a:gd name="connsiteY0" fmla="*/ 114895 h 4064000"/>
                  <a:gd name="connsiteX1" fmla="*/ 114895 w 1148953"/>
                  <a:gd name="connsiteY1" fmla="*/ 0 h 4064000"/>
                  <a:gd name="connsiteX2" fmla="*/ 1034058 w 1148953"/>
                  <a:gd name="connsiteY2" fmla="*/ 0 h 4064000"/>
                  <a:gd name="connsiteX3" fmla="*/ 1148953 w 1148953"/>
                  <a:gd name="connsiteY3" fmla="*/ 114895 h 4064000"/>
                  <a:gd name="connsiteX4" fmla="*/ 1148953 w 1148953"/>
                  <a:gd name="connsiteY4" fmla="*/ 3949105 h 4064000"/>
                  <a:gd name="connsiteX5" fmla="*/ 1034058 w 1148953"/>
                  <a:gd name="connsiteY5" fmla="*/ 4064000 h 4064000"/>
                  <a:gd name="connsiteX6" fmla="*/ 114895 w 1148953"/>
                  <a:gd name="connsiteY6" fmla="*/ 4064000 h 4064000"/>
                  <a:gd name="connsiteX7" fmla="*/ 0 w 1148953"/>
                  <a:gd name="connsiteY7" fmla="*/ 3949105 h 4064000"/>
                  <a:gd name="connsiteX8" fmla="*/ 0 w 1148953"/>
                  <a:gd name="connsiteY8" fmla="*/ 114895 h 406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48953" h="4064000">
                    <a:moveTo>
                      <a:pt x="0" y="114895"/>
                    </a:moveTo>
                    <a:cubicBezTo>
                      <a:pt x="0" y="51440"/>
                      <a:pt x="51440" y="0"/>
                      <a:pt x="114895" y="0"/>
                    </a:cubicBezTo>
                    <a:lnTo>
                      <a:pt x="1034058" y="0"/>
                    </a:lnTo>
                    <a:cubicBezTo>
                      <a:pt x="1097513" y="0"/>
                      <a:pt x="1148953" y="51440"/>
                      <a:pt x="1148953" y="114895"/>
                    </a:cubicBezTo>
                    <a:lnTo>
                      <a:pt x="1148953" y="3949105"/>
                    </a:lnTo>
                    <a:cubicBezTo>
                      <a:pt x="1148953" y="4012560"/>
                      <a:pt x="1097513" y="4064000"/>
                      <a:pt x="1034058" y="4064000"/>
                    </a:cubicBezTo>
                    <a:lnTo>
                      <a:pt x="114895" y="4064000"/>
                    </a:lnTo>
                    <a:cubicBezTo>
                      <a:pt x="51440" y="4064000"/>
                      <a:pt x="0" y="4012560"/>
                      <a:pt x="0" y="3949105"/>
                    </a:cubicBezTo>
                    <a:lnTo>
                      <a:pt x="0" y="114895"/>
                    </a:ln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rgbClr val="601767"/>
                </a:solidFill>
              </a:ln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0005" tIns="40005" rIns="40005" bIns="2173605" numCol="1" spcCol="1270" anchor="ctr" anchorCtr="0">
                <a:noAutofit/>
              </a:bodyPr>
              <a:lstStyle/>
              <a:p>
                <a:pPr algn="ctr" defTabSz="46672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1350" b="1" dirty="0"/>
                  <a:t>Enjeux de santé au travail</a:t>
                </a:r>
              </a:p>
              <a:p>
                <a:pPr algn="ctr" defTabSz="46672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fr-FR" sz="1350" b="1" dirty="0"/>
              </a:p>
              <a:p>
                <a:pPr algn="ctr" defTabSz="46672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fr-FR" sz="1350" b="1" dirty="0"/>
              </a:p>
              <a:p>
                <a:pPr algn="ctr" defTabSz="46672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fr-FR" sz="1350" b="1" dirty="0"/>
              </a:p>
            </p:txBody>
          </p:sp>
        </p:grpSp>
        <p:sp>
          <p:nvSpPr>
            <p:cNvPr id="25" name="Forme libre 24"/>
            <p:cNvSpPr/>
            <p:nvPr/>
          </p:nvSpPr>
          <p:spPr>
            <a:xfrm>
              <a:off x="7093094" y="2768340"/>
              <a:ext cx="1893770" cy="3240110"/>
            </a:xfrm>
            <a:custGeom>
              <a:avLst/>
              <a:gdLst>
                <a:gd name="connsiteX0" fmla="*/ 0 w 919162"/>
                <a:gd name="connsiteY0" fmla="*/ 91916 h 2641600"/>
                <a:gd name="connsiteX1" fmla="*/ 91916 w 919162"/>
                <a:gd name="connsiteY1" fmla="*/ 0 h 2641600"/>
                <a:gd name="connsiteX2" fmla="*/ 827246 w 919162"/>
                <a:gd name="connsiteY2" fmla="*/ 0 h 2641600"/>
                <a:gd name="connsiteX3" fmla="*/ 919162 w 919162"/>
                <a:gd name="connsiteY3" fmla="*/ 91916 h 2641600"/>
                <a:gd name="connsiteX4" fmla="*/ 919162 w 919162"/>
                <a:gd name="connsiteY4" fmla="*/ 2549684 h 2641600"/>
                <a:gd name="connsiteX5" fmla="*/ 827246 w 919162"/>
                <a:gd name="connsiteY5" fmla="*/ 2641600 h 2641600"/>
                <a:gd name="connsiteX6" fmla="*/ 91916 w 919162"/>
                <a:gd name="connsiteY6" fmla="*/ 2641600 h 2641600"/>
                <a:gd name="connsiteX7" fmla="*/ 0 w 919162"/>
                <a:gd name="connsiteY7" fmla="*/ 2549684 h 2641600"/>
                <a:gd name="connsiteX8" fmla="*/ 0 w 919162"/>
                <a:gd name="connsiteY8" fmla="*/ 91916 h 264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19162" h="2641600">
                  <a:moveTo>
                    <a:pt x="0" y="91916"/>
                  </a:moveTo>
                  <a:cubicBezTo>
                    <a:pt x="0" y="41152"/>
                    <a:pt x="41152" y="0"/>
                    <a:pt x="91916" y="0"/>
                  </a:cubicBezTo>
                  <a:lnTo>
                    <a:pt x="827246" y="0"/>
                  </a:lnTo>
                  <a:cubicBezTo>
                    <a:pt x="878010" y="0"/>
                    <a:pt x="919162" y="41152"/>
                    <a:pt x="919162" y="91916"/>
                  </a:cubicBezTo>
                  <a:lnTo>
                    <a:pt x="919162" y="2549684"/>
                  </a:lnTo>
                  <a:cubicBezTo>
                    <a:pt x="919162" y="2600448"/>
                    <a:pt x="878010" y="2641600"/>
                    <a:pt x="827246" y="2641600"/>
                  </a:cubicBezTo>
                  <a:lnTo>
                    <a:pt x="91916" y="2641600"/>
                  </a:lnTo>
                  <a:cubicBezTo>
                    <a:pt x="41152" y="2641600"/>
                    <a:pt x="0" y="2600448"/>
                    <a:pt x="0" y="2549684"/>
                  </a:cubicBezTo>
                  <a:lnTo>
                    <a:pt x="0" y="91916"/>
                  </a:lnTo>
                  <a:close/>
                </a:path>
              </a:pathLst>
            </a:cu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3526" tIns="30192" rIns="33526" bIns="30192" numCol="1" spcCol="1270" anchor="ctr" anchorCtr="0">
              <a:noAutofit/>
            </a:bodyPr>
            <a:lstStyle/>
            <a:p>
              <a:pPr algn="ctr" defTabSz="23336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200" b="1" dirty="0"/>
                <a:t>Prévenir les risques de santé pour limiter les coûts</a:t>
              </a:r>
            </a:p>
            <a:p>
              <a:pPr algn="ctr" defTabSz="23336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200" b="1" dirty="0"/>
                <a:t>Renforcer la relation avec le service de santé au travail</a:t>
              </a:r>
            </a:p>
            <a:p>
              <a:pPr algn="ctr" defTabSz="23336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200" b="1" dirty="0"/>
                <a:t>Améliorer la prise en charge des inaptitudes</a:t>
              </a:r>
            </a:p>
            <a:p>
              <a:pPr algn="ctr" defTabSz="23336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200" b="1" dirty="0"/>
                <a:t>Eviter les licenciements pour inaptitude</a:t>
              </a:r>
            </a:p>
          </p:txBody>
        </p:sp>
        <p:sp>
          <p:nvSpPr>
            <p:cNvPr id="26" name="Forme libre 25"/>
            <p:cNvSpPr/>
            <p:nvPr/>
          </p:nvSpPr>
          <p:spPr>
            <a:xfrm>
              <a:off x="4788704" y="2768340"/>
              <a:ext cx="1849680" cy="3240109"/>
            </a:xfrm>
            <a:custGeom>
              <a:avLst/>
              <a:gdLst>
                <a:gd name="connsiteX0" fmla="*/ 0 w 919162"/>
                <a:gd name="connsiteY0" fmla="*/ 91916 h 2641600"/>
                <a:gd name="connsiteX1" fmla="*/ 91916 w 919162"/>
                <a:gd name="connsiteY1" fmla="*/ 0 h 2641600"/>
                <a:gd name="connsiteX2" fmla="*/ 827246 w 919162"/>
                <a:gd name="connsiteY2" fmla="*/ 0 h 2641600"/>
                <a:gd name="connsiteX3" fmla="*/ 919162 w 919162"/>
                <a:gd name="connsiteY3" fmla="*/ 91916 h 2641600"/>
                <a:gd name="connsiteX4" fmla="*/ 919162 w 919162"/>
                <a:gd name="connsiteY4" fmla="*/ 2549684 h 2641600"/>
                <a:gd name="connsiteX5" fmla="*/ 827246 w 919162"/>
                <a:gd name="connsiteY5" fmla="*/ 2641600 h 2641600"/>
                <a:gd name="connsiteX6" fmla="*/ 91916 w 919162"/>
                <a:gd name="connsiteY6" fmla="*/ 2641600 h 2641600"/>
                <a:gd name="connsiteX7" fmla="*/ 0 w 919162"/>
                <a:gd name="connsiteY7" fmla="*/ 2549684 h 2641600"/>
                <a:gd name="connsiteX8" fmla="*/ 0 w 919162"/>
                <a:gd name="connsiteY8" fmla="*/ 91916 h 264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19162" h="2641600">
                  <a:moveTo>
                    <a:pt x="0" y="91916"/>
                  </a:moveTo>
                  <a:cubicBezTo>
                    <a:pt x="0" y="41152"/>
                    <a:pt x="41152" y="0"/>
                    <a:pt x="91916" y="0"/>
                  </a:cubicBezTo>
                  <a:lnTo>
                    <a:pt x="827246" y="0"/>
                  </a:lnTo>
                  <a:cubicBezTo>
                    <a:pt x="878010" y="0"/>
                    <a:pt x="919162" y="41152"/>
                    <a:pt x="919162" y="91916"/>
                  </a:cubicBezTo>
                  <a:lnTo>
                    <a:pt x="919162" y="2549684"/>
                  </a:lnTo>
                  <a:cubicBezTo>
                    <a:pt x="919162" y="2600448"/>
                    <a:pt x="878010" y="2641600"/>
                    <a:pt x="827246" y="2641600"/>
                  </a:cubicBezTo>
                  <a:lnTo>
                    <a:pt x="91916" y="2641600"/>
                  </a:lnTo>
                  <a:cubicBezTo>
                    <a:pt x="41152" y="2641600"/>
                    <a:pt x="0" y="2600448"/>
                    <a:pt x="0" y="2549684"/>
                  </a:cubicBezTo>
                  <a:lnTo>
                    <a:pt x="0" y="91916"/>
                  </a:lnTo>
                  <a:close/>
                </a:path>
              </a:pathLst>
            </a:cu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3526" tIns="30192" rIns="33526" bIns="30192" numCol="1" spcCol="1270" anchor="ctr" anchorCtr="0">
              <a:noAutofit/>
            </a:bodyPr>
            <a:lstStyle/>
            <a:p>
              <a:pPr algn="ctr" defTabSz="23336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200" b="1" dirty="0"/>
                <a:t>Améliorer les pratiques managériales</a:t>
              </a:r>
            </a:p>
            <a:p>
              <a:pPr algn="ctr" defTabSz="23336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200" b="1" dirty="0"/>
                <a:t>Structurer des procédures RH adaptées</a:t>
              </a:r>
            </a:p>
            <a:p>
              <a:pPr algn="ctr" defTabSz="23336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200" b="1" dirty="0"/>
                <a:t>Ouvrir le recrutement à toutes les compétences ( métiers en tension)</a:t>
              </a:r>
            </a:p>
            <a:p>
              <a:pPr algn="ctr" defTabSz="23336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200" b="1" dirty="0"/>
                <a:t>Motiver les salariés</a:t>
              </a:r>
            </a:p>
            <a:p>
              <a:pPr algn="ctr" defTabSz="23336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200" b="1" dirty="0"/>
                <a:t>Améliorer la Qualité de vie au travail</a:t>
              </a:r>
            </a:p>
            <a:p>
              <a:pPr algn="ctr" defTabSz="23336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200" b="1" dirty="0"/>
                <a:t>Renforcer la GPEC</a:t>
              </a:r>
            </a:p>
          </p:txBody>
        </p:sp>
        <p:sp>
          <p:nvSpPr>
            <p:cNvPr id="12" name="Forme libre 11"/>
            <p:cNvSpPr/>
            <p:nvPr/>
          </p:nvSpPr>
          <p:spPr>
            <a:xfrm>
              <a:off x="9339429" y="1638100"/>
              <a:ext cx="2184551" cy="4636371"/>
            </a:xfrm>
            <a:custGeom>
              <a:avLst/>
              <a:gdLst>
                <a:gd name="connsiteX0" fmla="*/ 0 w 1148953"/>
                <a:gd name="connsiteY0" fmla="*/ 114895 h 4064000"/>
                <a:gd name="connsiteX1" fmla="*/ 114895 w 1148953"/>
                <a:gd name="connsiteY1" fmla="*/ 0 h 4064000"/>
                <a:gd name="connsiteX2" fmla="*/ 1034058 w 1148953"/>
                <a:gd name="connsiteY2" fmla="*/ 0 h 4064000"/>
                <a:gd name="connsiteX3" fmla="*/ 1148953 w 1148953"/>
                <a:gd name="connsiteY3" fmla="*/ 114895 h 4064000"/>
                <a:gd name="connsiteX4" fmla="*/ 1148953 w 1148953"/>
                <a:gd name="connsiteY4" fmla="*/ 3949105 h 4064000"/>
                <a:gd name="connsiteX5" fmla="*/ 1034058 w 1148953"/>
                <a:gd name="connsiteY5" fmla="*/ 4064000 h 4064000"/>
                <a:gd name="connsiteX6" fmla="*/ 114895 w 1148953"/>
                <a:gd name="connsiteY6" fmla="*/ 4064000 h 4064000"/>
                <a:gd name="connsiteX7" fmla="*/ 0 w 1148953"/>
                <a:gd name="connsiteY7" fmla="*/ 3949105 h 4064000"/>
                <a:gd name="connsiteX8" fmla="*/ 0 w 1148953"/>
                <a:gd name="connsiteY8" fmla="*/ 114895 h 406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8953" h="4064000">
                  <a:moveTo>
                    <a:pt x="0" y="114895"/>
                  </a:moveTo>
                  <a:cubicBezTo>
                    <a:pt x="0" y="51440"/>
                    <a:pt x="51440" y="0"/>
                    <a:pt x="114895" y="0"/>
                  </a:cubicBezTo>
                  <a:lnTo>
                    <a:pt x="1034058" y="0"/>
                  </a:lnTo>
                  <a:cubicBezTo>
                    <a:pt x="1097513" y="0"/>
                    <a:pt x="1148953" y="51440"/>
                    <a:pt x="1148953" y="114895"/>
                  </a:cubicBezTo>
                  <a:lnTo>
                    <a:pt x="1148953" y="3949105"/>
                  </a:lnTo>
                  <a:cubicBezTo>
                    <a:pt x="1148953" y="4012560"/>
                    <a:pt x="1097513" y="4064000"/>
                    <a:pt x="1034058" y="4064000"/>
                  </a:cubicBezTo>
                  <a:lnTo>
                    <a:pt x="114895" y="4064000"/>
                  </a:lnTo>
                  <a:cubicBezTo>
                    <a:pt x="51440" y="4064000"/>
                    <a:pt x="0" y="4012560"/>
                    <a:pt x="0" y="3949105"/>
                  </a:cubicBezTo>
                  <a:lnTo>
                    <a:pt x="0" y="114895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601767"/>
              </a:solidFill>
            </a:ln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0005" tIns="40005" rIns="40005" bIns="2173605" numCol="1" spcCol="1270" anchor="ctr" anchorCtr="0">
              <a:noAutofit/>
            </a:bodyPr>
            <a:lstStyle/>
            <a:p>
              <a:pPr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1350" b="1" dirty="0"/>
            </a:p>
            <a:p>
              <a:pPr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350" b="1" dirty="0"/>
                <a:t>Enjeux financiers et légaux</a:t>
              </a:r>
            </a:p>
            <a:p>
              <a:pPr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1350" b="1" dirty="0"/>
            </a:p>
            <a:p>
              <a:pPr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1350" b="1" dirty="0"/>
            </a:p>
            <a:p>
              <a:pPr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1350" b="1" dirty="0"/>
            </a:p>
            <a:p>
              <a:pPr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1350" b="1" dirty="0"/>
            </a:p>
          </p:txBody>
        </p:sp>
        <p:sp>
          <p:nvSpPr>
            <p:cNvPr id="13" name="Forme libre 12"/>
            <p:cNvSpPr/>
            <p:nvPr/>
          </p:nvSpPr>
          <p:spPr>
            <a:xfrm>
              <a:off x="9524679" y="2768340"/>
              <a:ext cx="1814051" cy="3240109"/>
            </a:xfrm>
            <a:custGeom>
              <a:avLst/>
              <a:gdLst>
                <a:gd name="connsiteX0" fmla="*/ 0 w 919162"/>
                <a:gd name="connsiteY0" fmla="*/ 91916 h 2641600"/>
                <a:gd name="connsiteX1" fmla="*/ 91916 w 919162"/>
                <a:gd name="connsiteY1" fmla="*/ 0 h 2641600"/>
                <a:gd name="connsiteX2" fmla="*/ 827246 w 919162"/>
                <a:gd name="connsiteY2" fmla="*/ 0 h 2641600"/>
                <a:gd name="connsiteX3" fmla="*/ 919162 w 919162"/>
                <a:gd name="connsiteY3" fmla="*/ 91916 h 2641600"/>
                <a:gd name="connsiteX4" fmla="*/ 919162 w 919162"/>
                <a:gd name="connsiteY4" fmla="*/ 2549684 h 2641600"/>
                <a:gd name="connsiteX5" fmla="*/ 827246 w 919162"/>
                <a:gd name="connsiteY5" fmla="*/ 2641600 h 2641600"/>
                <a:gd name="connsiteX6" fmla="*/ 91916 w 919162"/>
                <a:gd name="connsiteY6" fmla="*/ 2641600 h 2641600"/>
                <a:gd name="connsiteX7" fmla="*/ 0 w 919162"/>
                <a:gd name="connsiteY7" fmla="*/ 2549684 h 2641600"/>
                <a:gd name="connsiteX8" fmla="*/ 0 w 919162"/>
                <a:gd name="connsiteY8" fmla="*/ 91916 h 264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19162" h="2641600">
                  <a:moveTo>
                    <a:pt x="0" y="91916"/>
                  </a:moveTo>
                  <a:cubicBezTo>
                    <a:pt x="0" y="41152"/>
                    <a:pt x="41152" y="0"/>
                    <a:pt x="91916" y="0"/>
                  </a:cubicBezTo>
                  <a:lnTo>
                    <a:pt x="827246" y="0"/>
                  </a:lnTo>
                  <a:cubicBezTo>
                    <a:pt x="878010" y="0"/>
                    <a:pt x="919162" y="41152"/>
                    <a:pt x="919162" y="91916"/>
                  </a:cubicBezTo>
                  <a:lnTo>
                    <a:pt x="919162" y="2549684"/>
                  </a:lnTo>
                  <a:cubicBezTo>
                    <a:pt x="919162" y="2600448"/>
                    <a:pt x="878010" y="2641600"/>
                    <a:pt x="827246" y="2641600"/>
                  </a:cubicBezTo>
                  <a:lnTo>
                    <a:pt x="91916" y="2641600"/>
                  </a:lnTo>
                  <a:cubicBezTo>
                    <a:pt x="41152" y="2641600"/>
                    <a:pt x="0" y="2600448"/>
                    <a:pt x="0" y="2549684"/>
                  </a:cubicBezTo>
                  <a:lnTo>
                    <a:pt x="0" y="91916"/>
                  </a:lnTo>
                  <a:close/>
                </a:path>
              </a:pathLst>
            </a:custGeom>
            <a:solidFill>
              <a:srgbClr val="622F7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3526" tIns="30192" rIns="33526" bIns="30192" numCol="1" spcCol="1270" anchor="ctr" anchorCtr="0">
              <a:noAutofit/>
            </a:bodyPr>
            <a:lstStyle/>
            <a:p>
              <a:pPr algn="ctr" defTabSz="23336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200" b="1" dirty="0">
                  <a:solidFill>
                    <a:schemeClr val="bg1"/>
                  </a:solidFill>
                </a:rPr>
                <a:t>Diminuer la contribution liée à l’obligation d’emploi</a:t>
              </a:r>
            </a:p>
            <a:p>
              <a:pPr algn="ctr" defTabSz="23336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1200" b="1" dirty="0">
                <a:solidFill>
                  <a:schemeClr val="bg1"/>
                </a:solidFill>
              </a:endParaRPr>
            </a:p>
            <a:p>
              <a:pPr algn="ctr" defTabSz="23336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200" b="1" dirty="0">
                  <a:solidFill>
                    <a:schemeClr val="bg1"/>
                  </a:solidFill>
                </a:rPr>
                <a:t>Répondre à son obligation d’emploi</a:t>
              </a:r>
            </a:p>
            <a:p>
              <a:pPr algn="ctr" defTabSz="23336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1200" b="1" dirty="0">
                <a:solidFill>
                  <a:schemeClr val="bg1"/>
                </a:solidFill>
              </a:endParaRPr>
            </a:p>
            <a:p>
              <a:pPr algn="ctr" defTabSz="23336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200" b="1" dirty="0">
                  <a:solidFill>
                    <a:schemeClr val="bg1"/>
                  </a:solidFill>
                </a:rPr>
                <a:t>Ne pas discriminer</a:t>
              </a:r>
            </a:p>
            <a:p>
              <a:pPr algn="ctr" defTabSz="23336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1200" b="1" dirty="0">
                <a:solidFill>
                  <a:schemeClr val="bg1"/>
                </a:solidFill>
              </a:endParaRPr>
            </a:p>
            <a:p>
              <a:pPr algn="ctr" defTabSz="23336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1200" b="1" dirty="0">
                <a:solidFill>
                  <a:schemeClr val="bg1"/>
                </a:solidFill>
              </a:endParaRPr>
            </a:p>
            <a:p>
              <a:pPr algn="ctr" defTabSz="23336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1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4" name="ZoneTexte 13"/>
          <p:cNvSpPr txBox="1"/>
          <p:nvPr/>
        </p:nvSpPr>
        <p:spPr>
          <a:xfrm>
            <a:off x="8874457" y="3180782"/>
            <a:ext cx="269543" cy="334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88" b="1" dirty="0">
                <a:solidFill>
                  <a:schemeClr val="bg1"/>
                </a:solidFill>
              </a:rPr>
              <a:t>21</a:t>
            </a:r>
          </a:p>
        </p:txBody>
      </p:sp>
      <p:sp>
        <p:nvSpPr>
          <p:cNvPr id="16" name="Forme libre 15"/>
          <p:cNvSpPr/>
          <p:nvPr/>
        </p:nvSpPr>
        <p:spPr>
          <a:xfrm>
            <a:off x="2179384" y="1939392"/>
            <a:ext cx="1575913" cy="4283505"/>
          </a:xfrm>
          <a:custGeom>
            <a:avLst/>
            <a:gdLst>
              <a:gd name="connsiteX0" fmla="*/ 0 w 1148953"/>
              <a:gd name="connsiteY0" fmla="*/ 114895 h 4064000"/>
              <a:gd name="connsiteX1" fmla="*/ 114895 w 1148953"/>
              <a:gd name="connsiteY1" fmla="*/ 0 h 4064000"/>
              <a:gd name="connsiteX2" fmla="*/ 1034058 w 1148953"/>
              <a:gd name="connsiteY2" fmla="*/ 0 h 4064000"/>
              <a:gd name="connsiteX3" fmla="*/ 1148953 w 1148953"/>
              <a:gd name="connsiteY3" fmla="*/ 114895 h 4064000"/>
              <a:gd name="connsiteX4" fmla="*/ 1148953 w 1148953"/>
              <a:gd name="connsiteY4" fmla="*/ 3949105 h 4064000"/>
              <a:gd name="connsiteX5" fmla="*/ 1034058 w 1148953"/>
              <a:gd name="connsiteY5" fmla="*/ 4064000 h 4064000"/>
              <a:gd name="connsiteX6" fmla="*/ 114895 w 1148953"/>
              <a:gd name="connsiteY6" fmla="*/ 4064000 h 4064000"/>
              <a:gd name="connsiteX7" fmla="*/ 0 w 1148953"/>
              <a:gd name="connsiteY7" fmla="*/ 3949105 h 4064000"/>
              <a:gd name="connsiteX8" fmla="*/ 0 w 1148953"/>
              <a:gd name="connsiteY8" fmla="*/ 114895 h 406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8953" h="4064000">
                <a:moveTo>
                  <a:pt x="0" y="114895"/>
                </a:moveTo>
                <a:cubicBezTo>
                  <a:pt x="0" y="51440"/>
                  <a:pt x="51440" y="0"/>
                  <a:pt x="114895" y="0"/>
                </a:cubicBezTo>
                <a:lnTo>
                  <a:pt x="1034058" y="0"/>
                </a:lnTo>
                <a:cubicBezTo>
                  <a:pt x="1097513" y="0"/>
                  <a:pt x="1148953" y="51440"/>
                  <a:pt x="1148953" y="114895"/>
                </a:cubicBezTo>
                <a:lnTo>
                  <a:pt x="1148953" y="3949105"/>
                </a:lnTo>
                <a:cubicBezTo>
                  <a:pt x="1148953" y="4012560"/>
                  <a:pt x="1097513" y="4064000"/>
                  <a:pt x="1034058" y="4064000"/>
                </a:cubicBezTo>
                <a:lnTo>
                  <a:pt x="114895" y="4064000"/>
                </a:lnTo>
                <a:cubicBezTo>
                  <a:pt x="51440" y="4064000"/>
                  <a:pt x="0" y="4012560"/>
                  <a:pt x="0" y="3949105"/>
                </a:cubicBezTo>
                <a:lnTo>
                  <a:pt x="0" y="114895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rgbClr val="601767"/>
            </a:solidFill>
          </a:ln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0005" tIns="40005" rIns="40005" bIns="2173605" numCol="1" spcCol="1270" anchor="ctr" anchorCtr="0">
            <a:noAutofit/>
          </a:bodyPr>
          <a:lstStyle/>
          <a:p>
            <a:pPr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350" b="1" dirty="0"/>
              <a:t>Enjeux commerciaux</a:t>
            </a:r>
          </a:p>
          <a:p>
            <a:pPr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sz="1350" b="1" dirty="0"/>
          </a:p>
          <a:p>
            <a:pPr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sz="1350" b="1" dirty="0"/>
          </a:p>
          <a:p>
            <a:pPr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sz="1350" b="1" dirty="0"/>
          </a:p>
        </p:txBody>
      </p:sp>
      <p:sp>
        <p:nvSpPr>
          <p:cNvPr id="17" name="Forme libre 16"/>
          <p:cNvSpPr/>
          <p:nvPr/>
        </p:nvSpPr>
        <p:spPr>
          <a:xfrm>
            <a:off x="2238480" y="2985165"/>
            <a:ext cx="1457720" cy="2982315"/>
          </a:xfrm>
          <a:custGeom>
            <a:avLst/>
            <a:gdLst>
              <a:gd name="connsiteX0" fmla="*/ 0 w 919162"/>
              <a:gd name="connsiteY0" fmla="*/ 91916 h 2639803"/>
              <a:gd name="connsiteX1" fmla="*/ 91916 w 919162"/>
              <a:gd name="connsiteY1" fmla="*/ 0 h 2639803"/>
              <a:gd name="connsiteX2" fmla="*/ 827246 w 919162"/>
              <a:gd name="connsiteY2" fmla="*/ 0 h 2639803"/>
              <a:gd name="connsiteX3" fmla="*/ 919162 w 919162"/>
              <a:gd name="connsiteY3" fmla="*/ 91916 h 2639803"/>
              <a:gd name="connsiteX4" fmla="*/ 919162 w 919162"/>
              <a:gd name="connsiteY4" fmla="*/ 2547887 h 2639803"/>
              <a:gd name="connsiteX5" fmla="*/ 827246 w 919162"/>
              <a:gd name="connsiteY5" fmla="*/ 2639803 h 2639803"/>
              <a:gd name="connsiteX6" fmla="*/ 91916 w 919162"/>
              <a:gd name="connsiteY6" fmla="*/ 2639803 h 2639803"/>
              <a:gd name="connsiteX7" fmla="*/ 0 w 919162"/>
              <a:gd name="connsiteY7" fmla="*/ 2547887 h 2639803"/>
              <a:gd name="connsiteX8" fmla="*/ 0 w 919162"/>
              <a:gd name="connsiteY8" fmla="*/ 91916 h 2639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9162" h="2639803">
                <a:moveTo>
                  <a:pt x="0" y="91916"/>
                </a:moveTo>
                <a:cubicBezTo>
                  <a:pt x="0" y="41152"/>
                  <a:pt x="41152" y="0"/>
                  <a:pt x="91916" y="0"/>
                </a:cubicBezTo>
                <a:lnTo>
                  <a:pt x="827246" y="0"/>
                </a:lnTo>
                <a:cubicBezTo>
                  <a:pt x="878010" y="0"/>
                  <a:pt x="919162" y="41152"/>
                  <a:pt x="919162" y="91916"/>
                </a:cubicBezTo>
                <a:lnTo>
                  <a:pt x="919162" y="2547887"/>
                </a:lnTo>
                <a:cubicBezTo>
                  <a:pt x="919162" y="2598651"/>
                  <a:pt x="878010" y="2639803"/>
                  <a:pt x="827246" y="2639803"/>
                </a:cubicBezTo>
                <a:lnTo>
                  <a:pt x="91916" y="2639803"/>
                </a:lnTo>
                <a:cubicBezTo>
                  <a:pt x="41152" y="2639803"/>
                  <a:pt x="0" y="2598651"/>
                  <a:pt x="0" y="2547887"/>
                </a:cubicBezTo>
                <a:lnTo>
                  <a:pt x="0" y="91916"/>
                </a:ln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146" tIns="35907" rIns="41146" bIns="35907" numCol="1" spcCol="1270" anchor="ctr" anchorCtr="0">
            <a:noAutofit/>
          </a:bodyPr>
          <a:lstStyle/>
          <a:p>
            <a:pPr algn="ctr" defTabSz="36671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200" b="1" dirty="0">
                <a:solidFill>
                  <a:schemeClr val="bg1"/>
                </a:solidFill>
              </a:rPr>
              <a:t>Répondre</a:t>
            </a:r>
          </a:p>
          <a:p>
            <a:pPr algn="ctr" defTabSz="36671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200" b="1" dirty="0">
                <a:solidFill>
                  <a:schemeClr val="bg1"/>
                </a:solidFill>
              </a:rPr>
              <a:t> aux clauses d’insertion  dans les appels d’offre</a:t>
            </a:r>
          </a:p>
          <a:p>
            <a:pPr algn="ctr" defTabSz="36671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sz="1200" b="1" dirty="0">
              <a:solidFill>
                <a:schemeClr val="bg1"/>
              </a:solidFill>
            </a:endParaRPr>
          </a:p>
          <a:p>
            <a:pPr algn="ctr" defTabSz="36671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200" b="1" dirty="0">
                <a:solidFill>
                  <a:schemeClr val="bg1"/>
                </a:solidFill>
              </a:rPr>
              <a:t>Répondre à la sensibilité des clients à la responsabilité sociétale des entreprises</a:t>
            </a:r>
          </a:p>
          <a:p>
            <a:pPr algn="ctr" defTabSz="36671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sz="1200" b="1" dirty="0">
              <a:solidFill>
                <a:schemeClr val="bg1"/>
              </a:solidFill>
            </a:endParaRPr>
          </a:p>
          <a:p>
            <a:pPr algn="ctr" defTabSz="36671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200" b="1" dirty="0">
                <a:solidFill>
                  <a:schemeClr val="bg1"/>
                </a:solidFill>
              </a:rPr>
              <a:t>Améliorer l’image externe de l’entreprise</a:t>
            </a:r>
          </a:p>
        </p:txBody>
      </p:sp>
    </p:spTree>
    <p:extLst>
      <p:ext uri="{BB962C8B-B14F-4D97-AF65-F5344CB8AC3E}">
        <p14:creationId xmlns:p14="http://schemas.microsoft.com/office/powerpoint/2010/main" val="4111466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2881" y="308888"/>
            <a:ext cx="6984000" cy="704549"/>
          </a:xfrm>
        </p:spPr>
        <p:txBody>
          <a:bodyPr/>
          <a:lstStyle/>
          <a:p>
            <a:r>
              <a:rPr lang="fr-FR" dirty="0"/>
              <a:t>Pourquoi recruter inclusif?</a:t>
            </a:r>
          </a:p>
        </p:txBody>
      </p:sp>
      <p:graphicFrame>
        <p:nvGraphicFramePr>
          <p:cNvPr id="9" name="Espace réservé du contenu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5488615"/>
              </p:ext>
            </p:extLst>
          </p:nvPr>
        </p:nvGraphicFramePr>
        <p:xfrm>
          <a:off x="631372" y="1346200"/>
          <a:ext cx="8065020" cy="47280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B822D-C1DA-4C37-B82F-B78C55EBA6B7}" type="datetime1">
              <a:rPr lang="fr-FR" smtClean="0"/>
              <a:t>09/07/2024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du document à modifier dans le menu Insertion &gt; En-Tête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88D1B-CF5F-403D-AB18-4344A17FAE8C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1017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8971" y="435462"/>
            <a:ext cx="8665030" cy="704549"/>
          </a:xfrm>
        </p:spPr>
        <p:txBody>
          <a:bodyPr/>
          <a:lstStyle/>
          <a:p>
            <a:r>
              <a:rPr lang="fr-FR" dirty="0"/>
              <a:t>Les offres standards freinent les candidatures des personnes en situation de handicap</a:t>
            </a:r>
          </a:p>
        </p:txBody>
      </p:sp>
      <p:graphicFrame>
        <p:nvGraphicFramePr>
          <p:cNvPr id="9" name="Espace réservé du contenu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6682033"/>
              </p:ext>
            </p:extLst>
          </p:nvPr>
        </p:nvGraphicFramePr>
        <p:xfrm>
          <a:off x="647890" y="1644664"/>
          <a:ext cx="8496110" cy="30288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B822D-C1DA-4C37-B82F-B78C55EBA6B7}" type="datetime1">
              <a:rPr lang="fr-FR" smtClean="0"/>
              <a:t>09/07/2024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du document à modifier dans le menu Insertion &gt; En-Tête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88D1B-CF5F-403D-AB18-4344A17FAE8C}" type="slidenum">
              <a:rPr lang="fr-FR" smtClean="0"/>
              <a:t>5</a:t>
            </a:fld>
            <a:endParaRPr lang="fr-FR"/>
          </a:p>
        </p:txBody>
      </p:sp>
      <p:sp>
        <p:nvSpPr>
          <p:cNvPr id="10" name="Flèche gauche 9"/>
          <p:cNvSpPr/>
          <p:nvPr/>
        </p:nvSpPr>
        <p:spPr>
          <a:xfrm rot="9380342">
            <a:off x="2248720" y="4607356"/>
            <a:ext cx="1469055" cy="393959"/>
          </a:xfrm>
          <a:prstGeom prst="leftArrow">
            <a:avLst>
              <a:gd name="adj1" fmla="val 60000"/>
              <a:gd name="adj2" fmla="val 50000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14" name="Flèche gauche 13"/>
          <p:cNvSpPr/>
          <p:nvPr/>
        </p:nvSpPr>
        <p:spPr>
          <a:xfrm rot="5400000">
            <a:off x="4460258" y="5087004"/>
            <a:ext cx="1059535" cy="393959"/>
          </a:xfrm>
          <a:prstGeom prst="leftArrow">
            <a:avLst>
              <a:gd name="adj1" fmla="val 60000"/>
              <a:gd name="adj2" fmla="val 50000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18" name="Flèche gauche 17"/>
          <p:cNvSpPr/>
          <p:nvPr/>
        </p:nvSpPr>
        <p:spPr>
          <a:xfrm rot="1274900">
            <a:off x="6069898" y="4523996"/>
            <a:ext cx="1059535" cy="393959"/>
          </a:xfrm>
          <a:prstGeom prst="leftArrow">
            <a:avLst>
              <a:gd name="adj1" fmla="val 60000"/>
              <a:gd name="adj2" fmla="val 50000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grpSp>
        <p:nvGrpSpPr>
          <p:cNvPr id="22" name="Groupe 21"/>
          <p:cNvGrpSpPr/>
          <p:nvPr/>
        </p:nvGrpSpPr>
        <p:grpSpPr>
          <a:xfrm>
            <a:off x="297012" y="4602259"/>
            <a:ext cx="2521921" cy="1605803"/>
            <a:chOff x="424519" y="0"/>
            <a:chExt cx="1922567" cy="1458398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23" name="Rectangle à coins arrondis 22"/>
            <p:cNvSpPr/>
            <p:nvPr/>
          </p:nvSpPr>
          <p:spPr>
            <a:xfrm>
              <a:off x="424519" y="0"/>
              <a:ext cx="1922567" cy="1458398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4" name="ZoneTexte 23"/>
            <p:cNvSpPr txBox="1"/>
            <p:nvPr/>
          </p:nvSpPr>
          <p:spPr>
            <a:xfrm>
              <a:off x="563233" y="42715"/>
              <a:ext cx="1741137" cy="137296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145" tIns="17145" rIns="17145" bIns="17145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400" b="1" dirty="0"/>
                <a:t>Gain n°1:</a:t>
              </a:r>
            </a:p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400" kern="1200" dirty="0"/>
                <a:t>Un meilleur recrutement</a:t>
              </a:r>
            </a:p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400" dirty="0"/>
                <a:t>Vous augmentez vos chances de trouver la perle rare.</a:t>
              </a:r>
            </a:p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400" dirty="0"/>
                <a:t>Votre futur webdesigner est peut-être sourd ou dyslexique</a:t>
              </a:r>
            </a:p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900" kern="1200" dirty="0"/>
            </a:p>
          </p:txBody>
        </p:sp>
      </p:grpSp>
      <p:grpSp>
        <p:nvGrpSpPr>
          <p:cNvPr id="25" name="Groupe 24"/>
          <p:cNvGrpSpPr/>
          <p:nvPr/>
        </p:nvGrpSpPr>
        <p:grpSpPr>
          <a:xfrm>
            <a:off x="3612081" y="5121171"/>
            <a:ext cx="2349224" cy="1546826"/>
            <a:chOff x="424519" y="0"/>
            <a:chExt cx="1922567" cy="1458398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26" name="Rectangle à coins arrondis 25"/>
            <p:cNvSpPr/>
            <p:nvPr/>
          </p:nvSpPr>
          <p:spPr>
            <a:xfrm>
              <a:off x="424519" y="0"/>
              <a:ext cx="1922567" cy="1458398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7" name="ZoneTexte 26"/>
            <p:cNvSpPr txBox="1"/>
            <p:nvPr/>
          </p:nvSpPr>
          <p:spPr>
            <a:xfrm>
              <a:off x="467234" y="42715"/>
              <a:ext cx="1837137" cy="137296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145" tIns="17145" rIns="17145" bIns="17145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400" b="1" kern="1200" dirty="0"/>
                <a:t>Gain n°2:</a:t>
              </a:r>
            </a:p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400" kern="1200" dirty="0"/>
                <a:t>Un taux de déclaration RQTH plus élevé.</a:t>
              </a:r>
            </a:p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400" dirty="0"/>
                <a:t>Afficher votre démarche inclusive  dans vos offres favorise la déclaration des embauchés et de vos salariés</a:t>
              </a:r>
              <a:endParaRPr lang="fr-FR" sz="1400" kern="1200" dirty="0"/>
            </a:p>
          </p:txBody>
        </p:sp>
      </p:grpSp>
      <p:grpSp>
        <p:nvGrpSpPr>
          <p:cNvPr id="28" name="Groupe 27"/>
          <p:cNvGrpSpPr/>
          <p:nvPr/>
        </p:nvGrpSpPr>
        <p:grpSpPr>
          <a:xfrm>
            <a:off x="6808825" y="4602259"/>
            <a:ext cx="2061068" cy="1512021"/>
            <a:chOff x="424519" y="0"/>
            <a:chExt cx="1922567" cy="1458398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29" name="Rectangle à coins arrondis 28"/>
            <p:cNvSpPr/>
            <p:nvPr/>
          </p:nvSpPr>
          <p:spPr>
            <a:xfrm>
              <a:off x="424519" y="0"/>
              <a:ext cx="1922567" cy="1458398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30" name="ZoneTexte 29"/>
            <p:cNvSpPr txBox="1"/>
            <p:nvPr/>
          </p:nvSpPr>
          <p:spPr>
            <a:xfrm>
              <a:off x="509949" y="69620"/>
              <a:ext cx="1837137" cy="137296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145" tIns="17145" rIns="17145" bIns="17145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400" b="1" kern="1200" dirty="0"/>
                <a:t>Gain n°3:</a:t>
              </a:r>
            </a:p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400" dirty="0"/>
                <a:t>Une plus grande diversité</a:t>
              </a:r>
            </a:p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400" kern="1200" dirty="0"/>
                <a:t>Ce processus favorise le recrutement de tous les profils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17335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9858" y="435462"/>
            <a:ext cx="8206534" cy="704549"/>
          </a:xfrm>
        </p:spPr>
        <p:txBody>
          <a:bodyPr/>
          <a:lstStyle/>
          <a:p>
            <a:r>
              <a:rPr lang="fr-FR" dirty="0"/>
              <a:t>Il est nécessaire d’adapter les processus de recrutement</a:t>
            </a:r>
          </a:p>
        </p:txBody>
      </p:sp>
      <p:graphicFrame>
        <p:nvGraphicFramePr>
          <p:cNvPr id="9" name="Espace réservé du contenu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6153331"/>
              </p:ext>
            </p:extLst>
          </p:nvPr>
        </p:nvGraphicFramePr>
        <p:xfrm>
          <a:off x="489858" y="1346201"/>
          <a:ext cx="8206534" cy="47389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B822D-C1DA-4C37-B82F-B78C55EBA6B7}" type="datetime1">
              <a:rPr lang="fr-FR" smtClean="0"/>
              <a:t>09/07/2024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du document à modifier dans le menu Insertion &gt; En-Tête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88D1B-CF5F-403D-AB18-4344A17FAE8C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9425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/>
          <a:srcRect l="3813" t="1791" r="3971" b="4267"/>
          <a:stretch/>
        </p:blipFill>
        <p:spPr>
          <a:xfrm>
            <a:off x="1887225" y="1042174"/>
            <a:ext cx="5708215" cy="5768622"/>
          </a:xfrm>
          <a:prstGeom prst="rect">
            <a:avLst/>
          </a:prstGeom>
        </p:spPr>
      </p:pic>
      <p:sp>
        <p:nvSpPr>
          <p:cNvPr id="2" name="Titre 2">
            <a:extLst>
              <a:ext uri="{FF2B5EF4-FFF2-40B4-BE49-F238E27FC236}">
                <a16:creationId xmlns:a16="http://schemas.microsoft.com/office/drawing/2014/main" id="{394E96AB-7923-DCBD-EDC2-BCB6FF1DB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107" y="337625"/>
            <a:ext cx="6984000" cy="704549"/>
          </a:xfrm>
        </p:spPr>
        <p:txBody>
          <a:bodyPr/>
          <a:lstStyle/>
          <a:p>
            <a:r>
              <a:rPr lang="fr-FR" dirty="0"/>
              <a:t>L’offre d’emploi inclusive</a:t>
            </a:r>
          </a:p>
        </p:txBody>
      </p:sp>
    </p:spTree>
    <p:extLst>
      <p:ext uri="{BB962C8B-B14F-4D97-AF65-F5344CB8AC3E}">
        <p14:creationId xmlns:p14="http://schemas.microsoft.com/office/powerpoint/2010/main" val="321421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0250CF-0EDC-FF9A-DE24-DF7BB3C1C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317" y="224617"/>
            <a:ext cx="7886701" cy="910518"/>
          </a:xfrm>
        </p:spPr>
        <p:txBody>
          <a:bodyPr/>
          <a:lstStyle/>
          <a:p>
            <a:r>
              <a:rPr lang="fr-FR" dirty="0"/>
              <a:t>Exemple d’offre d’emploi inclusive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AA79D4A-B59C-C4B1-90EF-58A95067CE0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69C87E4-E494-BC61-7929-85735A7731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9FFA3E-A697-4257-9582-7B749BA48D80}" type="slidenum">
              <a:rPr lang="fr-FR" smtClean="0"/>
              <a:t>8</a:t>
            </a:fld>
            <a:endParaRPr lang="fr-FR"/>
          </a:p>
        </p:txBody>
      </p:sp>
      <p:pic>
        <p:nvPicPr>
          <p:cNvPr id="5" name="Image 4" descr="Une image contenant texte, capture d’écran, logiciel, Icône d’ordinateur&#10;&#10;Description générée automatiquement">
            <a:extLst>
              <a:ext uri="{FF2B5EF4-FFF2-40B4-BE49-F238E27FC236}">
                <a16:creationId xmlns:a16="http://schemas.microsoft.com/office/drawing/2014/main" id="{80DEB392-132D-BBF9-37B8-1202388086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146" t="15873" r="14935" b="35769"/>
          <a:stretch/>
        </p:blipFill>
        <p:spPr bwMode="auto">
          <a:xfrm>
            <a:off x="187625" y="1106312"/>
            <a:ext cx="4384375" cy="33262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 5" descr="Une image contenant texte, capture d’écran, logiciel, Icône d’ordinateur&#10;&#10;Description générée automatiquement">
            <a:extLst>
              <a:ext uri="{FF2B5EF4-FFF2-40B4-BE49-F238E27FC236}">
                <a16:creationId xmlns:a16="http://schemas.microsoft.com/office/drawing/2014/main" id="{16B0F5D2-4C82-1F35-A5D2-BFEAFF5707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318" t="31217" r="15180" b="22222"/>
          <a:stretch/>
        </p:blipFill>
        <p:spPr bwMode="auto">
          <a:xfrm>
            <a:off x="4572000" y="2993382"/>
            <a:ext cx="4481689" cy="34717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120549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086FCC39-6080-4E00-80EC-13CECC88C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18" y="326336"/>
            <a:ext cx="6984000" cy="704549"/>
          </a:xfrm>
        </p:spPr>
        <p:txBody>
          <a:bodyPr/>
          <a:lstStyle/>
          <a:p>
            <a:r>
              <a:rPr lang="fr-FR" dirty="0" err="1"/>
              <a:t>Sourcer</a:t>
            </a:r>
            <a:r>
              <a:rPr lang="fr-FR" dirty="0"/>
              <a:t> des candidats TH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105FC06A-4705-4EEA-96A1-FCBA6C5200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918" y="1397638"/>
            <a:ext cx="3101932" cy="2340000"/>
          </a:xfrm>
        </p:spPr>
        <p:txBody>
          <a:bodyPr/>
          <a:lstStyle/>
          <a:p>
            <a:pPr marL="0" indent="0">
              <a:buNone/>
            </a:pPr>
            <a:r>
              <a:rPr lang="fr-FR" sz="2000" dirty="0">
                <a:solidFill>
                  <a:srgbClr val="F27435"/>
                </a:solidFill>
              </a:rPr>
              <a:t>Informer les partenaires du recrutement tout public</a:t>
            </a:r>
          </a:p>
          <a:p>
            <a:pPr marL="0" indent="0">
              <a:buNone/>
            </a:pPr>
            <a:endParaRPr lang="fr-FR" sz="2000" dirty="0"/>
          </a:p>
          <a:p>
            <a:pPr marL="0" lvl="1" indent="0">
              <a:buClr>
                <a:schemeClr val="bg1"/>
              </a:buClr>
              <a:buNone/>
            </a:pPr>
            <a:r>
              <a:rPr lang="fr-FR" sz="1800" b="0" dirty="0">
                <a:solidFill>
                  <a:schemeClr val="tx1"/>
                </a:solidFill>
              </a:rPr>
              <a:t>Le Réseau Pour l’Emploi ( France Travail, les Missions Locales)</a:t>
            </a:r>
          </a:p>
          <a:p>
            <a:pPr marL="0" lvl="1" indent="0">
              <a:buClr>
                <a:schemeClr val="bg1"/>
              </a:buClr>
              <a:buNone/>
            </a:pPr>
            <a:endParaRPr lang="fr-FR" sz="1800" b="0" dirty="0">
              <a:solidFill>
                <a:schemeClr val="tx1"/>
              </a:solidFill>
            </a:endParaRPr>
          </a:p>
          <a:p>
            <a:pPr marL="0" lvl="1" indent="0">
              <a:buClr>
                <a:schemeClr val="bg1"/>
              </a:buClr>
              <a:buNone/>
            </a:pPr>
            <a:r>
              <a:rPr lang="fr-FR" sz="1800" b="0" dirty="0">
                <a:solidFill>
                  <a:schemeClr val="tx1"/>
                </a:solidFill>
              </a:rPr>
              <a:t>Les entreprises de travail temporaire ou de travail temporaire d’insertion</a:t>
            </a:r>
          </a:p>
          <a:p>
            <a:pPr marL="0" lvl="1" indent="0">
              <a:buClr>
                <a:schemeClr val="bg1"/>
              </a:buClr>
              <a:buNone/>
            </a:pPr>
            <a:endParaRPr lang="fr-FR" sz="1800" b="0" dirty="0">
              <a:solidFill>
                <a:schemeClr val="tx1"/>
              </a:solidFill>
            </a:endParaRPr>
          </a:p>
          <a:p>
            <a:pPr marL="0" lvl="1" indent="0">
              <a:buClr>
                <a:schemeClr val="bg1"/>
              </a:buClr>
              <a:buNone/>
            </a:pPr>
            <a:r>
              <a:rPr lang="fr-FR" sz="1800" b="0" dirty="0">
                <a:solidFill>
                  <a:schemeClr val="tx1"/>
                </a:solidFill>
              </a:rPr>
              <a:t>Les groupements d’employeurs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0E75AC8-BF8E-47B9-9464-BBC50175B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1039FB2B-5D80-4CA2-9F89-7414E070B622}" type="slidenum">
              <a:rPr lang="fr-FR" smtClean="0"/>
              <a:pPr/>
              <a:t>9</a:t>
            </a:fld>
            <a:endParaRPr lang="fr-FR" sz="1400" dirty="0"/>
          </a:p>
        </p:txBody>
      </p:sp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59C576D9-06BC-4F81-8A2F-F3AC8BC11F7A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448049" y="1358259"/>
            <a:ext cx="4418175" cy="4830484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fr-FR" sz="2000" dirty="0">
                <a:solidFill>
                  <a:schemeClr val="accent1"/>
                </a:solidFill>
              </a:rPr>
              <a:t>Se tourner vers des structures spécialisées :</a:t>
            </a:r>
          </a:p>
          <a:p>
            <a:pPr marL="0" lvl="1" indent="0">
              <a:buClr>
                <a:schemeClr val="bg1"/>
              </a:buClr>
              <a:buNone/>
            </a:pPr>
            <a:r>
              <a:rPr lang="fr-FR" sz="1800" b="0" dirty="0">
                <a:solidFill>
                  <a:schemeClr val="tx1"/>
                </a:solidFill>
              </a:rPr>
              <a:t>CAP EMPLOI</a:t>
            </a:r>
          </a:p>
          <a:p>
            <a:pPr marL="0" lvl="1" indent="0">
              <a:buClr>
                <a:schemeClr val="bg1"/>
              </a:buClr>
              <a:buNone/>
            </a:pPr>
            <a:r>
              <a:rPr lang="fr-FR" sz="1800" b="0" dirty="0">
                <a:solidFill>
                  <a:schemeClr val="tx1"/>
                </a:solidFill>
              </a:rPr>
              <a:t>Les ESRP</a:t>
            </a:r>
          </a:p>
          <a:p>
            <a:pPr marL="0" lvl="1" indent="0">
              <a:buClr>
                <a:schemeClr val="bg1"/>
              </a:buClr>
              <a:buNone/>
            </a:pPr>
            <a:r>
              <a:rPr lang="fr-FR" sz="1800" b="0" dirty="0">
                <a:solidFill>
                  <a:schemeClr val="tx1"/>
                </a:solidFill>
              </a:rPr>
              <a:t>Les groupements d’employeurs spécialisés</a:t>
            </a:r>
          </a:p>
          <a:p>
            <a:pPr marL="0" lvl="1" indent="0">
              <a:buClr>
                <a:schemeClr val="bg1"/>
              </a:buClr>
              <a:buNone/>
            </a:pPr>
            <a:r>
              <a:rPr lang="fr-FR" sz="1800" b="0" dirty="0">
                <a:solidFill>
                  <a:schemeClr val="tx1"/>
                </a:solidFill>
              </a:rPr>
              <a:t>Les structures associatives: certaines accompagnent les personnes handicapées dans leur insertion professionnelle voir proposent des espaces emploi sur leur site internet ( APF, LADAPT)</a:t>
            </a:r>
          </a:p>
          <a:p>
            <a:pPr marL="0" lvl="1" indent="0">
              <a:buClr>
                <a:schemeClr val="bg1"/>
              </a:buClr>
              <a:buNone/>
            </a:pPr>
            <a:r>
              <a:rPr lang="fr-FR" sz="1800" b="0" dirty="0">
                <a:solidFill>
                  <a:schemeClr val="tx1"/>
                </a:solidFill>
              </a:rPr>
              <a:t>Le secteur protégé et adapté: les entreprises adaptées ( CDD tremplins) et les entreprises adaptées de travail temporaire, les ESAT</a:t>
            </a:r>
          </a:p>
          <a:p>
            <a:pPr marL="0" lvl="1" indent="0">
              <a:buClr>
                <a:schemeClr val="bg1"/>
              </a:buClr>
              <a:buNone/>
            </a:pPr>
            <a:r>
              <a:rPr lang="fr-FR" sz="1800" b="0" dirty="0">
                <a:solidFill>
                  <a:schemeClr val="tx1"/>
                </a:solidFill>
              </a:rPr>
              <a:t>Dispositif d’emploi accompagné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777E67B-1D66-4067-9B28-C099BFE4C491}"/>
              </a:ext>
            </a:extLst>
          </p:cNvPr>
          <p:cNvSpPr txBox="1"/>
          <p:nvPr/>
        </p:nvSpPr>
        <p:spPr>
          <a:xfrm>
            <a:off x="171719" y="1220292"/>
            <a:ext cx="86926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00" dirty="0">
                <a:solidFill>
                  <a:schemeClr val="accent1"/>
                </a:solidFill>
                <a:latin typeface="Aharoni" panose="02010803020104030203" pitchFamily="2" charset="-79"/>
                <a:ea typeface="National Bold" panose="02000503000000020004" pitchFamily="2" charset="0"/>
                <a:cs typeface="Aharoni" panose="02010803020104030203" pitchFamily="2" charset="-79"/>
              </a:rPr>
              <a:t>1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7154D70-B42A-4D6C-9921-E6633CF593C1}"/>
              </a:ext>
            </a:extLst>
          </p:cNvPr>
          <p:cNvSpPr txBox="1"/>
          <p:nvPr/>
        </p:nvSpPr>
        <p:spPr>
          <a:xfrm>
            <a:off x="3860850" y="1140010"/>
            <a:ext cx="86926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00" dirty="0">
                <a:solidFill>
                  <a:schemeClr val="accent1"/>
                </a:solidFill>
                <a:latin typeface="Aharoni" panose="02010803020104030203" pitchFamily="2" charset="-79"/>
                <a:ea typeface="National Bold" panose="02000503000000020004" pitchFamily="2" charset="0"/>
                <a:cs typeface="Aharoni" panose="02010803020104030203" pitchFamily="2" charset="-79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47307335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FIFPL">
      <a:dk1>
        <a:sysClr val="windowText" lastClr="000000"/>
      </a:dk1>
      <a:lt1>
        <a:sysClr val="window" lastClr="FFFFFF"/>
      </a:lt1>
      <a:dk2>
        <a:srgbClr val="622F72"/>
      </a:dk2>
      <a:lt2>
        <a:srgbClr val="E7E6E6"/>
      </a:lt2>
      <a:accent1>
        <a:srgbClr val="F27435"/>
      </a:accent1>
      <a:accent2>
        <a:srgbClr val="3D5463"/>
      </a:accent2>
      <a:accent3>
        <a:srgbClr val="193446"/>
      </a:accent3>
      <a:accent4>
        <a:srgbClr val="14503C"/>
      </a:accent4>
      <a:accent5>
        <a:srgbClr val="00652C"/>
      </a:accent5>
      <a:accent6>
        <a:srgbClr val="86BC25"/>
      </a:accent6>
      <a:hlink>
        <a:srgbClr val="0563C1"/>
      </a:hlink>
      <a:folHlink>
        <a:srgbClr val="954F72"/>
      </a:folHlink>
    </a:clrScheme>
    <a:fontScheme name="CapEmploi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CustomMKOP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KProdID">
    <vt:lpwstr>ZMChrome</vt:lpwstr>
  </property>
  <property fmtid="{D5CDD505-2E9C-101B-9397-08002B2CF9AE}" pid="3" name="SizeBefore">
    <vt:lpwstr>2598391</vt:lpwstr>
  </property>
  <property fmtid="{D5CDD505-2E9C-101B-9397-08002B2CF9AE}" pid="4" name="OptimizationTime">
    <vt:lpwstr>20240709_1802</vt:lpwstr>
  </property>
</Properties>
</file>

<file path=docProps/app.xml><?xml version="1.0" encoding="utf-8"?>
<Properties xmlns="http://schemas.openxmlformats.org/officeDocument/2006/extended-properties" xmlns:vt="http://schemas.openxmlformats.org/officeDocument/2006/docPropsVTypes">
  <TotalTime>3668</TotalTime>
  <Words>1661</Words>
  <Application>Microsoft Office PowerPoint</Application>
  <PresentationFormat>Affichage à l'écran (4:3)</PresentationFormat>
  <Paragraphs>229</Paragraphs>
  <Slides>15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2" baseType="lpstr">
      <vt:lpstr>Aharoni</vt:lpstr>
      <vt:lpstr>Aptos</vt:lpstr>
      <vt:lpstr>Arial</vt:lpstr>
      <vt:lpstr>Calibri</vt:lpstr>
      <vt:lpstr>Calibri (corps)</vt:lpstr>
      <vt:lpstr>Verdana</vt:lpstr>
      <vt:lpstr>Thème Office</vt:lpstr>
      <vt:lpstr>Recruter inclusif: de l’offre d’emploi à l’intégration de travailleurs handicapés</vt:lpstr>
      <vt:lpstr>Les modalités de réponse à l’obligation d’emploi </vt:lpstr>
      <vt:lpstr>Les enjeux d’une politique handicap</vt:lpstr>
      <vt:lpstr>Pourquoi recruter inclusif?</vt:lpstr>
      <vt:lpstr>Les offres standards freinent les candidatures des personnes en situation de handicap</vt:lpstr>
      <vt:lpstr>Il est nécessaire d’adapter les processus de recrutement</vt:lpstr>
      <vt:lpstr>L’offre d’emploi inclusive</vt:lpstr>
      <vt:lpstr>Exemple d’offre d’emploi inclusive</vt:lpstr>
      <vt:lpstr>Sourcer des candidats TH</vt:lpstr>
      <vt:lpstr>Présentation PowerPoint</vt:lpstr>
      <vt:lpstr>L’entretien d’embauche</vt:lpstr>
      <vt:lpstr>Réussir l’intégration</vt:lpstr>
      <vt:lpstr>L’Agefiph vous conseille et vous accompagne</vt:lpstr>
      <vt:lpstr>Présentation PowerPoint</vt:lpstr>
      <vt:lpstr>Pour aller plus loin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Romain Canonge</dc:creator>
  <cp:lastModifiedBy>Solange Teyssier</cp:lastModifiedBy>
  <cp:revision>130</cp:revision>
  <dcterms:created xsi:type="dcterms:W3CDTF">2019-01-09T16:07:25Z</dcterms:created>
  <dcterms:modified xsi:type="dcterms:W3CDTF">2024-07-09T15:52:27Z</dcterms:modified>
</cp:coreProperties>
</file>